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6" r:id="rId3"/>
  </p:sldMasterIdLst>
  <p:notesMasterIdLst>
    <p:notesMasterId r:id="rId10"/>
  </p:notesMasterIdLst>
  <p:handoutMasterIdLst>
    <p:handoutMasterId r:id="rId24"/>
  </p:handoutMasterIdLst>
  <p:sldIdLst>
    <p:sldId id="279" r:id="rId4"/>
    <p:sldId id="375" r:id="rId5"/>
    <p:sldId id="350" r:id="rId6"/>
    <p:sldId id="376" r:id="rId7"/>
    <p:sldId id="377" r:id="rId8"/>
    <p:sldId id="373" r:id="rId9"/>
    <p:sldId id="368" r:id="rId11"/>
    <p:sldId id="369" r:id="rId12"/>
    <p:sldId id="374" r:id="rId13"/>
    <p:sldId id="370" r:id="rId14"/>
    <p:sldId id="340" r:id="rId15"/>
    <p:sldId id="378" r:id="rId16"/>
    <p:sldId id="380" r:id="rId17"/>
    <p:sldId id="381" r:id="rId18"/>
    <p:sldId id="382" r:id="rId19"/>
    <p:sldId id="379" r:id="rId20"/>
    <p:sldId id="386" r:id="rId21"/>
    <p:sldId id="387" r:id="rId22"/>
    <p:sldId id="38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gadm" initials="t"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7F9"/>
    <a:srgbClr val="156082"/>
    <a:srgbClr val="CCD2D8"/>
    <a:srgbClr val="82E3F5"/>
    <a:srgbClr val="3459F4"/>
    <a:srgbClr val="081245"/>
    <a:srgbClr val="071A6E"/>
    <a:srgbClr val="BBC4EA"/>
    <a:srgbClr val="4256A1"/>
    <a:srgbClr val="7F8D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1" d="100"/>
          <a:sy n="21" d="100"/>
        </p:scale>
        <p:origin x="630" y="4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D2DCEB-685B-4E51-B865-8B071AE4788C}"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l-GR"/>
              <a:t>ηγγη</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22E31-9924-426E-BF62-8B39F189DA82}" type="slidenum">
              <a:rPr lang="en-US" smtClean="0"/>
            </a:fld>
            <a:endParaRPr 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3C1760-CA40-4A21-80CF-C36034AAC551}"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l-GR"/>
              <a:t>ηγγη</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DC6EE-6831-4E13-8E83-414538E91A70}" type="slidenum">
              <a:rPr lang="en-US" smtClean="0"/>
            </a:fld>
            <a:endParaRPr 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system for Demonstrator SCD 4.2 | UC1 integrates both simulation and real-world testing to validate AI-based, crowdsourced road condition estimation. Road anomalies, originating or indicated from UC2/UC3, are detected by fleets of vehicles through onboard inertial sensors. TTTech Auto (TAAT) provides the vECU that hosts the road anomaly detection layer, ensuring deterministic execution, monitoring, and debugging. Vehicles act as distributed agents, simulated in SUMO and validated through real-world test drives conducted by Virtual Vehicle (ViF). DriveU.auto (DriveU) designs and implements a trace-driven network emulation and simulation framework that captures real communication behavior of the in-house module, builds impairment profiles from packet traces, and recreates these profiles in a hardware-in-the-loop testbed to evaluate and validate system performance under realistic network conditions. Sensor events are transmitted to the cloud operations center, where an AI-based crowd-sourced estimation system, developed and orchestrated by Virtual Vehicle (ViF), aggregates multi-vehicle evidence to estimate anomaly position, type, severity, and confidence. Results are transmitted via the Kafka-based data streaming middleware and visualized as a Road Condition Map, which is shared with UC2 for benchmarking and maintenance planning. Itml (IOTAM) provides the common visualization platform, ensuring consistent map representation across all three use cases.</a:t>
            </a:r>
            <a:endParaRPr lang="en-US"/>
          </a:p>
        </p:txBody>
      </p:sp>
      <p:sp>
        <p:nvSpPr>
          <p:cNvPr id="4" name="Footer Placeholder 3"/>
          <p:cNvSpPr>
            <a:spLocks noGrp="1"/>
          </p:cNvSpPr>
          <p:nvPr>
            <p:ph type="ftr" sz="quarter" idx="4"/>
          </p:nvPr>
        </p:nvSpPr>
        <p:spPr/>
        <p:txBody>
          <a:bodyPr/>
          <a:p>
            <a:r>
              <a:rPr lang="el-GR"/>
              <a:t>ηγγη</a:t>
            </a:r>
            <a:endParaRPr lang="en-US"/>
          </a:p>
        </p:txBody>
      </p:sp>
      <p:sp>
        <p:nvSpPr>
          <p:cNvPr id="5" name="Slide Number Placeholder 4"/>
          <p:cNvSpPr>
            <a:spLocks noGrp="1"/>
          </p:cNvSpPr>
          <p:nvPr>
            <p:ph type="sldNum" sz="quarter" idx="5"/>
          </p:nvPr>
        </p:nvSpPr>
        <p:spPr/>
        <p:txBody>
          <a:bodyPr/>
          <a:p>
            <a:fld id="{42CDC6EE-6831-4E13-8E83-414538E91A7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rgbClr val="081D79"/>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9012025" y="4463297"/>
            <a:ext cx="1389275" cy="1150069"/>
          </a:xfrm>
        </p:spPr>
        <p:txBody>
          <a:bodyPr>
            <a:normAutofit/>
          </a:bodyPr>
          <a:lstStyle>
            <a:lvl1pPr marL="0" indent="0" algn="ctr">
              <a:buNone/>
              <a:defRPr sz="2000">
                <a:solidFill>
                  <a:srgbClr val="7F8DCA"/>
                </a:solidFill>
              </a:defRPr>
            </a:lvl1pPr>
          </a:lstStyle>
          <a:p>
            <a:r>
              <a:rPr lang="en-US"/>
              <a:t>Insert here the presenter’s photo</a:t>
            </a:r>
            <a:endParaRPr lang="en-US"/>
          </a:p>
        </p:txBody>
      </p:sp>
      <p:pic>
        <p:nvPicPr>
          <p:cNvPr id="3" name="Picture 2" descr="A blue background with white lines and a cube in the middle&#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8948" y="332824"/>
            <a:ext cx="1693952" cy="148684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de-DE" altLang="en-US">
                <a:latin typeface="Calibri" charset="0"/>
                <a:sym typeface="+mn-ea"/>
              </a:rPr>
              <a:t>6/3/2025</a:t>
            </a:r>
            <a:endParaRPr lang="en-US"/>
          </a:p>
        </p:txBody>
      </p:sp>
      <p:sp>
        <p:nvSpPr>
          <p:cNvPr id="6" name="Slide Number Placeholder 5"/>
          <p:cNvSpPr>
            <a:spLocks noGrp="1"/>
          </p:cNvSpPr>
          <p:nvPr>
            <p:ph type="sldNum" sz="quarter" idx="12"/>
          </p:nvPr>
        </p:nvSpPr>
        <p:spPr/>
        <p:txBody>
          <a:bodyPr/>
          <a:lstStyle/>
          <a:p>
            <a:r>
              <a:rPr lang="en-US"/>
              <a:t>Cynergy4MIE - Confidential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de-DE" altLang="en-US">
                <a:latin typeface="Calibri" charset="0"/>
                <a:sym typeface="+mn-ea"/>
              </a:rPr>
              <a:t>6/3/2025</a:t>
            </a:r>
            <a:endParaRPr lang="en-US"/>
          </a:p>
        </p:txBody>
      </p:sp>
      <p:sp>
        <p:nvSpPr>
          <p:cNvPr id="7" name="Slide Number Placeholder 6"/>
          <p:cNvSpPr>
            <a:spLocks noGrp="1"/>
          </p:cNvSpPr>
          <p:nvPr>
            <p:ph type="sldNum" sz="quarter" idx="12"/>
          </p:nvPr>
        </p:nvSpPr>
        <p:spPr/>
        <p:txBody>
          <a:bodyPr/>
          <a:lstStyle/>
          <a:p>
            <a:r>
              <a:rPr lang="en-US"/>
              <a:t>Cynergy4MIE - Confidential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r>
              <a:rPr lang="de-DE" altLang="en-US">
                <a:latin typeface="Calibri" charset="0"/>
                <a:sym typeface="+mn-ea"/>
              </a:rPr>
              <a:t>6/3/2025</a:t>
            </a:r>
            <a:endParaRPr lang="en-US" dirty="0"/>
          </a:p>
        </p:txBody>
      </p:sp>
      <p:sp>
        <p:nvSpPr>
          <p:cNvPr id="9" name="Slide Number Placeholder 8"/>
          <p:cNvSpPr>
            <a:spLocks noGrp="1"/>
          </p:cNvSpPr>
          <p:nvPr>
            <p:ph type="sldNum" sz="quarter" idx="12"/>
          </p:nvPr>
        </p:nvSpPr>
        <p:spPr/>
        <p:txBody>
          <a:bodyPr/>
          <a:lstStyle/>
          <a:p>
            <a:r>
              <a:rPr lang="en-US"/>
              <a:t>Cynergy4MIE - Confidential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r>
              <a:rPr lang="de-DE" altLang="en-US">
                <a:latin typeface="Calibri" charset="0"/>
                <a:sym typeface="+mn-ea"/>
              </a:rPr>
              <a:t>6/3/2025</a:t>
            </a:r>
            <a:endParaRPr lang="en-US"/>
          </a:p>
        </p:txBody>
      </p:sp>
      <p:sp>
        <p:nvSpPr>
          <p:cNvPr id="5" name="Slide Number Placeholder 4"/>
          <p:cNvSpPr>
            <a:spLocks noGrp="1"/>
          </p:cNvSpPr>
          <p:nvPr>
            <p:ph type="sldNum" sz="quarter" idx="12"/>
          </p:nvPr>
        </p:nvSpPr>
        <p:spPr/>
        <p:txBody>
          <a:bodyPr/>
          <a:lstStyle/>
          <a:p>
            <a:r>
              <a:rPr lang="en-US"/>
              <a:t>Cynergy4MIE - Confidential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altLang="en-US">
                <a:latin typeface="Calibri" charset="0"/>
                <a:sym typeface="+mn-ea"/>
              </a:rPr>
              <a:t>6/3/2025</a:t>
            </a:r>
            <a:endParaRPr lang="en-US"/>
          </a:p>
        </p:txBody>
      </p:sp>
      <p:sp>
        <p:nvSpPr>
          <p:cNvPr id="4" name="Slide Number Placeholder 3"/>
          <p:cNvSpPr>
            <a:spLocks noGrp="1"/>
          </p:cNvSpPr>
          <p:nvPr>
            <p:ph type="sldNum" sz="quarter" idx="12"/>
          </p:nvPr>
        </p:nvSpPr>
        <p:spPr/>
        <p:txBody>
          <a:bodyPr/>
          <a:lstStyle/>
          <a:p>
            <a:r>
              <a:rPr lang="en-US"/>
              <a:t>Cynergy4MIE - Confidential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8"/>
          <p:cNvSpPr>
            <a:spLocks noGrp="1"/>
          </p:cNvSpPr>
          <p:nvPr>
            <p:ph type="sldNum" sz="quarter" idx="12"/>
          </p:nvPr>
        </p:nvSpPr>
        <p:spPr>
          <a:xfrm>
            <a:off x="0" y="6356347"/>
            <a:ext cx="2743200" cy="365125"/>
          </a:xfrm>
        </p:spPr>
        <p:txBody>
          <a:bodyPr/>
          <a:lstStyle>
            <a:lvl1pPr>
              <a:defRPr/>
            </a:lvl1pPr>
          </a:lstStyle>
          <a:p>
            <a:r>
              <a:rPr lang="en-US"/>
              <a:t>Cynergy4MIE - Confidential</a:t>
            </a:r>
            <a:endParaRPr lang="en-US"/>
          </a:p>
        </p:txBody>
      </p:sp>
      <p:sp>
        <p:nvSpPr>
          <p:cNvPr id="10" name="Date Placeholder 3"/>
          <p:cNvSpPr txBox="1"/>
          <p:nvPr userDrawn="1"/>
        </p:nvSpPr>
        <p:spPr>
          <a:xfrm>
            <a:off x="10547809" y="6356347"/>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tLang="en-US">
                <a:latin typeface="Calibri" charset="0"/>
                <a:sym typeface="+mn-ea"/>
              </a:rPr>
              <a:t>6/3/2025</a:t>
            </a:r>
            <a:endParaRPr lang="de-DE" altLang="en-US" dirty="0">
              <a:latin typeface="Calibri"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de-DE" altLang="en-US">
                <a:latin typeface="Calibri" charset="0"/>
                <a:sym typeface="+mn-ea"/>
              </a:rPr>
              <a:t>6/3/2025</a:t>
            </a:r>
            <a:endParaRPr lang="en-US"/>
          </a:p>
        </p:txBody>
      </p:sp>
      <p:sp>
        <p:nvSpPr>
          <p:cNvPr id="6" name="Slide Number Placeholder 5"/>
          <p:cNvSpPr>
            <a:spLocks noGrp="1"/>
          </p:cNvSpPr>
          <p:nvPr>
            <p:ph type="sldNum" sz="quarter" idx="12"/>
          </p:nvPr>
        </p:nvSpPr>
        <p:spPr/>
        <p:txBody>
          <a:bodyPr/>
          <a:lstStyle/>
          <a:p>
            <a:r>
              <a:rPr lang="en-US"/>
              <a:t>Cynergy4MIE - Confidential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de-DE" altLang="en-US">
                <a:latin typeface="Calibri" charset="0"/>
                <a:sym typeface="+mn-ea"/>
              </a:rPr>
              <a:t>6/3/2025</a:t>
            </a:r>
            <a:endParaRPr lang="en-US"/>
          </a:p>
        </p:txBody>
      </p:sp>
      <p:sp>
        <p:nvSpPr>
          <p:cNvPr id="7" name="Slide Number Placeholder 6"/>
          <p:cNvSpPr>
            <a:spLocks noGrp="1"/>
          </p:cNvSpPr>
          <p:nvPr>
            <p:ph type="sldNum" sz="quarter" idx="12"/>
          </p:nvPr>
        </p:nvSpPr>
        <p:spPr/>
        <p:txBody>
          <a:bodyPr/>
          <a:lstStyle/>
          <a:p>
            <a:r>
              <a:rPr lang="en-US"/>
              <a:t>Cynergy4MIE - Confidential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r>
              <a:rPr lang="de-DE" altLang="en-US">
                <a:latin typeface="Calibri" charset="0"/>
                <a:sym typeface="+mn-ea"/>
              </a:rPr>
              <a:t>6/3/2025</a:t>
            </a:r>
            <a:endParaRPr lang="en-US" dirty="0"/>
          </a:p>
        </p:txBody>
      </p:sp>
      <p:sp>
        <p:nvSpPr>
          <p:cNvPr id="9" name="Slide Number Placeholder 8"/>
          <p:cNvSpPr>
            <a:spLocks noGrp="1"/>
          </p:cNvSpPr>
          <p:nvPr>
            <p:ph type="sldNum" sz="quarter" idx="12"/>
          </p:nvPr>
        </p:nvSpPr>
        <p:spPr/>
        <p:txBody>
          <a:bodyPr/>
          <a:lstStyle/>
          <a:p>
            <a:r>
              <a:rPr lang="en-US"/>
              <a:t>Cynergy4MIE - Confidential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r>
              <a:rPr lang="de-DE" altLang="en-US">
                <a:latin typeface="Calibri" charset="0"/>
                <a:sym typeface="+mn-ea"/>
              </a:rPr>
              <a:t>6/3/2025</a:t>
            </a:r>
            <a:endParaRPr lang="en-US"/>
          </a:p>
        </p:txBody>
      </p:sp>
      <p:sp>
        <p:nvSpPr>
          <p:cNvPr id="5" name="Slide Number Placeholder 4"/>
          <p:cNvSpPr>
            <a:spLocks noGrp="1"/>
          </p:cNvSpPr>
          <p:nvPr>
            <p:ph type="sldNum" sz="quarter" idx="12"/>
          </p:nvPr>
        </p:nvSpPr>
        <p:spPr/>
        <p:txBody>
          <a:bodyPr/>
          <a:lstStyle/>
          <a:p>
            <a:r>
              <a:rPr lang="en-US"/>
              <a:t>Cynergy4MIE - Confidential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altLang="en-US">
                <a:latin typeface="Calibri" charset="0"/>
                <a:sym typeface="+mn-ea"/>
              </a:rPr>
              <a:t>6/3/2025</a:t>
            </a:r>
            <a:endParaRPr lang="en-US"/>
          </a:p>
        </p:txBody>
      </p:sp>
      <p:sp>
        <p:nvSpPr>
          <p:cNvPr id="4" name="Slide Number Placeholder 3"/>
          <p:cNvSpPr>
            <a:spLocks noGrp="1"/>
          </p:cNvSpPr>
          <p:nvPr>
            <p:ph type="sldNum" sz="quarter" idx="12"/>
          </p:nvPr>
        </p:nvSpPr>
        <p:spPr/>
        <p:txBody>
          <a:bodyPr/>
          <a:lstStyle/>
          <a:p>
            <a:r>
              <a:rPr lang="en-US"/>
              <a:t>Cynergy4MIE - Confidential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rgbClr val="081D79"/>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9012025" y="4463297"/>
            <a:ext cx="1389275" cy="1150069"/>
          </a:xfrm>
        </p:spPr>
        <p:txBody>
          <a:bodyPr>
            <a:normAutofit/>
          </a:bodyPr>
          <a:lstStyle>
            <a:lvl1pPr marL="0" indent="0" algn="ctr">
              <a:buNone/>
              <a:defRPr sz="2000">
                <a:solidFill>
                  <a:srgbClr val="7F8DCA"/>
                </a:solidFill>
              </a:defRPr>
            </a:lvl1pPr>
          </a:lstStyle>
          <a:p>
            <a:r>
              <a:rPr lang="en-US"/>
              <a:t>Insert here the presenter’s photo</a:t>
            </a:r>
            <a:endParaRPr lang="en-US"/>
          </a:p>
        </p:txBody>
      </p:sp>
      <p:pic>
        <p:nvPicPr>
          <p:cNvPr id="3" name="Picture 2" descr="A blue background with white lines and a cube in the middle&#10;&#10;Description automatically generate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8948" y="332824"/>
            <a:ext cx="1693952" cy="148684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8"/>
          <p:cNvSpPr>
            <a:spLocks noGrp="1"/>
          </p:cNvSpPr>
          <p:nvPr>
            <p:ph type="sldNum" sz="quarter" idx="12"/>
          </p:nvPr>
        </p:nvSpPr>
        <p:spPr>
          <a:xfrm>
            <a:off x="0" y="6356347"/>
            <a:ext cx="2743200" cy="365125"/>
          </a:xfrm>
        </p:spPr>
        <p:txBody>
          <a:bodyPr/>
          <a:lstStyle>
            <a:lvl1pPr>
              <a:defRPr/>
            </a:lvl1pPr>
          </a:lstStyle>
          <a:p>
            <a:r>
              <a:rPr lang="en-US"/>
              <a:t>Cynergy4MIE - Confidential</a:t>
            </a:r>
            <a:endParaRPr lang="en-US"/>
          </a:p>
        </p:txBody>
      </p:sp>
      <p:sp>
        <p:nvSpPr>
          <p:cNvPr id="10" name="Date Placeholder 3"/>
          <p:cNvSpPr txBox="1"/>
          <p:nvPr userDrawn="1"/>
        </p:nvSpPr>
        <p:spPr>
          <a:xfrm>
            <a:off x="10547809" y="6356347"/>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ltLang="en-US">
                <a:latin typeface="Calibri" charset="0"/>
                <a:sym typeface="+mn-ea"/>
              </a:rPr>
              <a:t>6/3/2025</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image" Target="../media/image1.png"/><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10401300" y="634960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de-DE" altLang="en-US">
                <a:latin typeface="Calibri" charset="0"/>
                <a:sym typeface="+mn-ea"/>
              </a:rPr>
              <a:t>6/3/2025</a:t>
            </a:r>
            <a:endParaRPr lang="en-US"/>
          </a:p>
        </p:txBody>
      </p:sp>
      <p:sp>
        <p:nvSpPr>
          <p:cNvPr id="6" name="Slide Number Placeholder 5"/>
          <p:cNvSpPr>
            <a:spLocks noGrp="1"/>
          </p:cNvSpPr>
          <p:nvPr>
            <p:ph type="sldNum" sz="quarter" idx="4"/>
          </p:nvPr>
        </p:nvSpPr>
        <p:spPr>
          <a:xfrm>
            <a:off x="0" y="6349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r>
              <a:rPr lang="en-US"/>
              <a:t>Cynergy4MIE - Confidential</a:t>
            </a:r>
            <a:endParaRPr lang="en-US"/>
          </a:p>
        </p:txBody>
      </p:sp>
      <p:pic>
        <p:nvPicPr>
          <p:cNvPr id="13" name="Picture 12" descr="A blue background with white lines and a cube in the middle&#10;&#10;Description automatically generated"/>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066200" y="278889"/>
            <a:ext cx="1706700" cy="149803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10401300" y="634960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de-DE" altLang="en-US">
                <a:latin typeface="Calibri" charset="0"/>
                <a:sym typeface="+mn-ea"/>
              </a:rPr>
              <a:t>6/3/2025</a:t>
            </a:r>
            <a:endParaRPr lang="en-US"/>
          </a:p>
        </p:txBody>
      </p:sp>
      <p:sp>
        <p:nvSpPr>
          <p:cNvPr id="6" name="Slide Number Placeholder 5"/>
          <p:cNvSpPr>
            <a:spLocks noGrp="1"/>
          </p:cNvSpPr>
          <p:nvPr>
            <p:ph type="sldNum" sz="quarter" idx="4"/>
          </p:nvPr>
        </p:nvSpPr>
        <p:spPr>
          <a:xfrm>
            <a:off x="0" y="634960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r>
              <a:rPr lang="en-US"/>
              <a:t>Cynergy4MIE - Confidential</a:t>
            </a:r>
            <a:endParaRPr lang="en-US"/>
          </a:p>
        </p:txBody>
      </p:sp>
      <p:pic>
        <p:nvPicPr>
          <p:cNvPr id="13" name="Picture 12" descr="A blue background with white lines and a cube in the middle&#10;&#10;Description automatically generated"/>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066200" y="278889"/>
            <a:ext cx="1706700" cy="1498034"/>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hyperlink" Target="mailto:Kailin.tong@v2c2.at" TargetMode="External"/><Relationship Id="rId1" Type="http://schemas.openxmlformats.org/officeDocument/2006/relationships/hyperlink" Target="mailto:selim.solmaz@v2c2.at"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2000">
              <a:srgbClr val="081245"/>
            </a:gs>
            <a:gs pos="100000">
              <a:srgbClr val="3459F4"/>
            </a:gs>
          </a:gsLst>
          <a:lin ang="54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3481697" y="3634309"/>
            <a:ext cx="5228606" cy="461665"/>
          </a:xfrm>
          <a:prstGeom prst="rect">
            <a:avLst/>
          </a:prstGeom>
          <a:noFill/>
        </p:spPr>
        <p:txBody>
          <a:bodyPr wrap="square" lIns="91440" tIns="45720" rIns="91440" bIns="45720" rtlCol="0" anchor="t">
            <a:spAutoFit/>
          </a:bodyPr>
          <a:lstStyle/>
          <a:p>
            <a:pPr algn="ctr"/>
            <a:r>
              <a:rPr lang="en-US" sz="2400" b="1" dirty="0">
                <a:solidFill>
                  <a:schemeClr val="bg1"/>
                </a:solidFill>
                <a:latin typeface="Bahnschrift"/>
              </a:rPr>
              <a:t>Demo 4.2 Road Condition Monitoring</a:t>
            </a:r>
            <a:endParaRPr lang="en-US" sz="2400" b="1" dirty="0">
              <a:solidFill>
                <a:schemeClr val="bg1"/>
              </a:solidFill>
              <a:latin typeface="Bahnschrift"/>
            </a:endParaRPr>
          </a:p>
        </p:txBody>
      </p:sp>
      <p:sp>
        <p:nvSpPr>
          <p:cNvPr id="5" name="TextBox 4"/>
          <p:cNvSpPr txBox="1"/>
          <p:nvPr/>
        </p:nvSpPr>
        <p:spPr>
          <a:xfrm>
            <a:off x="198008" y="6246113"/>
            <a:ext cx="5487172" cy="645160"/>
          </a:xfrm>
          <a:prstGeom prst="rect">
            <a:avLst/>
          </a:prstGeom>
          <a:noFill/>
        </p:spPr>
        <p:txBody>
          <a:bodyPr wrap="square" lIns="91440" tIns="45720" rIns="91440" bIns="45720" rtlCol="0" anchor="t">
            <a:spAutoFit/>
          </a:bodyPr>
          <a:lstStyle/>
          <a:p>
            <a:pPr algn="l">
              <a:buClrTx/>
              <a:buSzTx/>
              <a:buFontTx/>
            </a:pPr>
            <a:r>
              <a:rPr lang="de-DE" altLang="en-US" dirty="0">
                <a:solidFill>
                  <a:srgbClr val="82E3F5"/>
                </a:solidFill>
                <a:latin typeface="Calibri" charset="0"/>
              </a:rPr>
              <a:t>Nov 19, 2025</a:t>
            </a:r>
            <a:endParaRPr lang="en-US" dirty="0">
              <a:solidFill>
                <a:srgbClr val="82E3F5"/>
              </a:solidFill>
              <a:latin typeface="Bahnschrift"/>
            </a:endParaRPr>
          </a:p>
          <a:p>
            <a:endParaRPr lang="en-US" b="1" dirty="0">
              <a:solidFill>
                <a:srgbClr val="82E3F5"/>
              </a:solidFill>
              <a:latin typeface="Bahnschrift"/>
            </a:endParaRPr>
          </a:p>
        </p:txBody>
      </p:sp>
      <p:sp>
        <p:nvSpPr>
          <p:cNvPr id="6" name="TextBox 5"/>
          <p:cNvSpPr txBox="1"/>
          <p:nvPr/>
        </p:nvSpPr>
        <p:spPr>
          <a:xfrm>
            <a:off x="2134050" y="2838970"/>
            <a:ext cx="7923900" cy="769441"/>
          </a:xfrm>
          <a:prstGeom prst="rect">
            <a:avLst/>
          </a:prstGeom>
          <a:noFill/>
        </p:spPr>
        <p:txBody>
          <a:bodyPr wrap="square" rtlCol="0">
            <a:spAutoFit/>
          </a:bodyPr>
          <a:lstStyle/>
          <a:p>
            <a:pPr algn="ctr"/>
            <a:r>
              <a:rPr lang="en-US" sz="4400" b="1">
                <a:solidFill>
                  <a:srgbClr val="82E3F5"/>
                </a:solidFill>
              </a:rPr>
              <a:t>Cynergy4MIE</a:t>
            </a:r>
            <a:endParaRPr lang="lt-LT" sz="4400" b="1">
              <a:solidFill>
                <a:srgbClr val="B7BEDD"/>
              </a:solidFill>
            </a:endParaRPr>
          </a:p>
        </p:txBody>
      </p:sp>
      <p:sp>
        <p:nvSpPr>
          <p:cNvPr id="10" name="TextBox 9"/>
          <p:cNvSpPr txBox="1"/>
          <p:nvPr/>
        </p:nvSpPr>
        <p:spPr>
          <a:xfrm>
            <a:off x="8153780" y="4926879"/>
            <a:ext cx="3808340" cy="1754326"/>
          </a:xfrm>
          <a:prstGeom prst="rect">
            <a:avLst/>
          </a:prstGeom>
          <a:noFill/>
        </p:spPr>
        <p:txBody>
          <a:bodyPr wrap="square" lIns="91440" tIns="45720" rIns="91440" bIns="45720" anchor="t">
            <a:spAutoFit/>
          </a:bodyPr>
          <a:lstStyle/>
          <a:p>
            <a:r>
              <a:rPr lang="de-AT" sz="1800" dirty="0">
                <a:solidFill>
                  <a:srgbClr val="82E3F5"/>
                </a:solidFill>
                <a:latin typeface="Bahnschrift"/>
              </a:rPr>
              <a:t>Contact:</a:t>
            </a:r>
            <a:endParaRPr lang="cs-CZ" dirty="0">
              <a:latin typeface="Bahnschrift"/>
            </a:endParaRPr>
          </a:p>
          <a:p>
            <a:r>
              <a:rPr lang="de-AT" dirty="0">
                <a:solidFill>
                  <a:srgbClr val="82E3F5"/>
                </a:solidFill>
                <a:latin typeface="Bahnschrift"/>
              </a:rPr>
              <a:t>Selim Solmaz, Kailin Tong, </a:t>
            </a:r>
            <a:r>
              <a:rPr lang="de-DE" dirty="0">
                <a:solidFill>
                  <a:srgbClr val="82E3F5"/>
                </a:solidFill>
                <a:latin typeface="Bahnschrift"/>
              </a:rPr>
              <a:t>Virtual Vehicle Research GmbH</a:t>
            </a:r>
            <a:endParaRPr lang="de-DE" dirty="0">
              <a:solidFill>
                <a:srgbClr val="82E3F5"/>
              </a:solidFill>
              <a:latin typeface="Bahnschrift"/>
            </a:endParaRPr>
          </a:p>
          <a:p>
            <a:r>
              <a:rPr lang="de-DE" dirty="0">
                <a:solidFill>
                  <a:srgbClr val="82E3F5"/>
                </a:solidFill>
                <a:latin typeface="Bahnschrift"/>
                <a:hlinkClick r:id="rId1"/>
              </a:rPr>
              <a:t>selim.solmaz@v2c2.at</a:t>
            </a:r>
            <a:endParaRPr lang="de-DE" dirty="0">
              <a:solidFill>
                <a:srgbClr val="82E3F5"/>
              </a:solidFill>
              <a:latin typeface="Bahnschrift"/>
            </a:endParaRPr>
          </a:p>
          <a:p>
            <a:r>
              <a:rPr lang="en-US" dirty="0">
                <a:latin typeface="Bahnschrift"/>
                <a:hlinkClick r:id="rId2"/>
              </a:rPr>
              <a:t>kailin.tong@v2c2.at</a:t>
            </a:r>
            <a:endParaRPr lang="en-US" dirty="0">
              <a:latin typeface="Bahnschrift"/>
            </a:endParaRPr>
          </a:p>
          <a:p>
            <a:endParaRPr lang="en-US" dirty="0">
              <a:latin typeface="Bahnschrift"/>
            </a:endParaRPr>
          </a:p>
        </p:txBody>
      </p:sp>
      <p:pic>
        <p:nvPicPr>
          <p:cNvPr id="7" name="Picture 2" descr="I am pleased to share that I achieved the status of an IEE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3250" y="3290798"/>
            <a:ext cx="1515866" cy="15158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adMe 方形"/>
          <p:cNvPicPr>
            <a:picLocks noChangeAspect="1"/>
          </p:cNvPicPr>
          <p:nvPr/>
        </p:nvPicPr>
        <p:blipFill>
          <a:blip r:embed="rId4"/>
          <a:stretch>
            <a:fillRect/>
          </a:stretch>
        </p:blipFill>
        <p:spPr>
          <a:xfrm>
            <a:off x="10057765" y="3317240"/>
            <a:ext cx="1463040" cy="14630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de-DE" altLang="en-US">
                <a:latin typeface="Calibri" charset="0"/>
                <a:sym typeface="+mn-ea"/>
              </a:rPr>
              <a:t> </a:t>
            </a:r>
            <a:r>
              <a:rPr lang="de-DE" altLang="en-US">
                <a:latin typeface="Calibri" charset="0"/>
                <a:sym typeface="+mn-ea"/>
              </a:rPr>
              <a:t>UC 4.2.1 Updates</a:t>
            </a:r>
            <a:endParaRPr lang="en-US"/>
          </a:p>
        </p:txBody>
      </p:sp>
      <p:sp>
        <p:nvSpPr>
          <p:cNvPr id="3" name="Content Placeholder 2"/>
          <p:cNvSpPr>
            <a:spLocks noGrp="1"/>
          </p:cNvSpPr>
          <p:nvPr>
            <p:ph idx="1"/>
          </p:nvPr>
        </p:nvSpPr>
        <p:spPr>
          <a:xfrm>
            <a:off x="868680" y="1847850"/>
            <a:ext cx="3775710" cy="4351655"/>
          </a:xfrm>
        </p:spPr>
        <p:txBody>
          <a:bodyPr/>
          <a:p>
            <a:r>
              <a:rPr lang="de-DE" altLang="en-US">
                <a:latin typeface="Calibri" charset="0"/>
              </a:rPr>
              <a:t>Initial resutls</a:t>
            </a:r>
            <a:endParaRPr lang="de-DE" altLang="en-US">
              <a:latin typeface="Calibri" charset="0"/>
            </a:endParaRPr>
          </a:p>
          <a:p>
            <a:pPr lvl="1"/>
            <a:r>
              <a:rPr lang="de-DE" altLang="en-US">
                <a:latin typeface="Calibri" charset="0"/>
              </a:rPr>
              <a:t>occupancy grid agrrgatingfor crowdsourced data aggregation</a:t>
            </a:r>
            <a:endParaRPr lang="de-DE" altLang="en-US">
              <a:latin typeface="Calibri" charset="0"/>
            </a:endParaRPr>
          </a:p>
          <a:p>
            <a:pPr lvl="1"/>
            <a:endParaRPr lang="de-DE" altLang="en-US">
              <a:latin typeface="Calibri" charset="0"/>
            </a:endParaRPr>
          </a:p>
        </p:txBody>
      </p:sp>
      <p:sp>
        <p:nvSpPr>
          <p:cNvPr id="4" name="Slide Number Placeholder 3"/>
          <p:cNvSpPr>
            <a:spLocks noGrp="1"/>
          </p:cNvSpPr>
          <p:nvPr>
            <p:ph type="sldNum" sz="quarter" idx="12"/>
          </p:nvPr>
        </p:nvSpPr>
        <p:spPr/>
        <p:txBody>
          <a:bodyPr/>
          <a:p>
            <a:r>
              <a:rPr lang="en-US"/>
              <a:t>Cynergy4MIE - Confidential</a:t>
            </a:r>
            <a:endParaRPr lang="en-US"/>
          </a:p>
        </p:txBody>
      </p:sp>
      <p:sp>
        <p:nvSpPr>
          <p:cNvPr id="9" name="Content Placeholder 2"/>
          <p:cNvSpPr>
            <a:spLocks noGrp="1"/>
          </p:cNvSpPr>
          <p:nvPr/>
        </p:nvSpPr>
        <p:spPr>
          <a:xfrm>
            <a:off x="5978525" y="1848485"/>
            <a:ext cx="5375275" cy="4429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a:latin typeface="Calibri" charset="0"/>
              </a:rPr>
              <a:t>s</a:t>
            </a:r>
            <a:endParaRPr lang="de-DE" altLang="en-US">
              <a:latin typeface="Calibri" charset="0"/>
            </a:endParaRPr>
          </a:p>
        </p:txBody>
      </p:sp>
      <p:pic>
        <p:nvPicPr>
          <p:cNvPr id="6" name="Picture 5" descr="clustered_probability_map_5400"/>
          <p:cNvPicPr>
            <a:picLocks noChangeAspect="1"/>
          </p:cNvPicPr>
          <p:nvPr/>
        </p:nvPicPr>
        <p:blipFill>
          <a:blip r:embed="rId1"/>
          <a:stretch>
            <a:fillRect/>
          </a:stretch>
        </p:blipFill>
        <p:spPr>
          <a:xfrm>
            <a:off x="7795260" y="1691005"/>
            <a:ext cx="4572000" cy="4572000"/>
          </a:xfrm>
          <a:prstGeom prst="rect">
            <a:avLst/>
          </a:prstGeom>
        </p:spPr>
      </p:pic>
      <p:pic>
        <p:nvPicPr>
          <p:cNvPr id="7" name="Picture 6" descr="clustered_probability_map_3600"/>
          <p:cNvPicPr>
            <a:picLocks noChangeAspect="1"/>
          </p:cNvPicPr>
          <p:nvPr/>
        </p:nvPicPr>
        <p:blipFill>
          <a:blip r:embed="rId2"/>
          <a:stretch>
            <a:fillRect/>
          </a:stretch>
        </p:blipFill>
        <p:spPr>
          <a:xfrm>
            <a:off x="4137660" y="1627505"/>
            <a:ext cx="4572000" cy="4572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tLang="en-US">
                <a:latin typeface="Calibri" charset="0"/>
                <a:sym typeface="+mn-ea"/>
              </a:rPr>
              <a:t> UC 4.2.1 </a:t>
            </a:r>
            <a:r>
              <a:rPr lang="de-DE" altLang="en-US">
                <a:latin typeface="Calibri" charset="0"/>
              </a:rPr>
              <a:t>Next Steps</a:t>
            </a:r>
            <a:endParaRPr lang="de-DE" altLang="en-US">
              <a:latin typeface="Calibri" charset="0"/>
            </a:endParaRPr>
          </a:p>
        </p:txBody>
      </p:sp>
      <p:sp>
        <p:nvSpPr>
          <p:cNvPr id="3" name="Content Placeholder 2"/>
          <p:cNvSpPr>
            <a:spLocks noGrp="1"/>
          </p:cNvSpPr>
          <p:nvPr>
            <p:ph idx="1"/>
          </p:nvPr>
        </p:nvSpPr>
        <p:spPr/>
        <p:txBody>
          <a:bodyPr>
            <a:normAutofit/>
          </a:bodyPr>
          <a:lstStyle/>
          <a:p>
            <a:pPr marL="0" algn="l">
              <a:buClrTx/>
              <a:buSzTx/>
              <a:buNone/>
            </a:pPr>
            <a:r>
              <a:rPr lang="de-DE" altLang="en-US" sz="1600">
                <a:latin typeface="Calibri" charset="0"/>
                <a:sym typeface="+mn-ea"/>
              </a:rPr>
              <a:t>1. ncluding another digital twin of a A2 highway segment.</a:t>
            </a:r>
            <a:endParaRPr lang="de-DE" altLang="en-US" sz="1600">
              <a:latin typeface="Calibri" charset="0"/>
              <a:sym typeface="+mn-ea"/>
            </a:endParaRPr>
          </a:p>
          <a:p>
            <a:pPr marL="0" algn="l">
              <a:buClrTx/>
              <a:buSzTx/>
              <a:buNone/>
            </a:pPr>
            <a:r>
              <a:rPr lang="de-DE" altLang="en-US" sz="1600">
                <a:latin typeface="Calibri" charset="0"/>
              </a:rPr>
              <a:t>2. Analizaing and utjilzation of A2 highway satellite data from InSAR</a:t>
            </a:r>
            <a:endParaRPr lang="de-DE" altLang="en-US" sz="1600">
              <a:latin typeface="Calibri" charset="0"/>
            </a:endParaRPr>
          </a:p>
          <a:p>
            <a:pPr marL="0" algn="l">
              <a:buClrTx/>
              <a:buSzTx/>
              <a:buNone/>
            </a:pPr>
            <a:r>
              <a:rPr lang="de-DE" altLang="en-US" sz="1600">
                <a:latin typeface="Calibri" charset="0"/>
              </a:rPr>
              <a:t>3. Improving the develped algorithms with more validation considering traffic parameters</a:t>
            </a:r>
            <a:endParaRPr lang="de-DE" altLang="en-US" sz="1600">
              <a:latin typeface="Calibri" charset="0"/>
            </a:endParaRPr>
          </a:p>
          <a:p>
            <a:pPr marL="0" algn="l">
              <a:buClrTx/>
              <a:buSzTx/>
              <a:buNone/>
            </a:pPr>
            <a:r>
              <a:rPr lang="de-DE" altLang="en-US" sz="1600">
                <a:latin typeface="Calibri" charset="0"/>
              </a:rPr>
              <a:t>4. Proof-of-concept the crowdsourcing appraoch. </a:t>
            </a:r>
            <a:endParaRPr lang="de-DE" altLang="en-US" sz="1600">
              <a:latin typeface="Calibri" charset="0"/>
            </a:endParaRPr>
          </a:p>
        </p:txBody>
      </p:sp>
      <p:sp>
        <p:nvSpPr>
          <p:cNvPr id="4" name="Slide Number Placeholder 3"/>
          <p:cNvSpPr>
            <a:spLocks noGrp="1"/>
          </p:cNvSpPr>
          <p:nvPr>
            <p:ph type="sldNum" sz="quarter" idx="12"/>
          </p:nvPr>
        </p:nvSpPr>
        <p:spPr/>
        <p:txBody>
          <a:bodyPr/>
          <a:lstStyle/>
          <a:p>
            <a:r>
              <a:rPr lang="en-US"/>
              <a:t>Cynergy4MIE - Confidential</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urinio vietos rezervavimo ženklas 1"/>
          <p:cNvSpPr>
            <a:spLocks noGrp="1"/>
          </p:cNvSpPr>
          <p:nvPr>
            <p:ph idx="1"/>
          </p:nvPr>
        </p:nvSpPr>
        <p:spPr>
          <a:xfrm>
            <a:off x="894302" y="1422400"/>
            <a:ext cx="10685080" cy="4494924"/>
          </a:xfrm>
        </p:spPr>
        <p:txBody>
          <a:bodyPr/>
          <a:lstStyle/>
          <a:p>
            <a:pPr marL="0" indent="0">
              <a:lnSpc>
                <a:spcPct val="120000"/>
              </a:lnSpc>
              <a:spcBef>
                <a:spcPts val="500"/>
              </a:spcBef>
              <a:buSzPct val="125000"/>
              <a:buNone/>
              <a:defRPr/>
            </a:pPr>
            <a:r>
              <a:rPr kumimoji="0" lang="en-US" sz="2000" b="0" i="0" u="none" strike="noStrike" kern="1200" cap="none" spc="0" normalizeH="0" baseline="0" noProof="0" dirty="0">
                <a:ln>
                  <a:noFill/>
                </a:ln>
                <a:solidFill>
                  <a:srgbClr val="181659"/>
                </a:solidFill>
                <a:effectLst/>
                <a:uLnTx/>
                <a:uFillTx/>
                <a:ea typeface="+mn-ea"/>
                <a:cs typeface="+mn-cs"/>
              </a:rPr>
              <a:t>UC 2:  Road Condition Measurement with direct Real-World Sensor Data</a:t>
            </a:r>
            <a:endParaRPr kumimoji="0" lang="en-US" sz="2000" b="0" i="0" u="none" strike="noStrike" kern="1200" cap="none" spc="0" normalizeH="0" baseline="0" noProof="0" dirty="0">
              <a:ln>
                <a:noFill/>
              </a:ln>
              <a:solidFill>
                <a:srgbClr val="181659"/>
              </a:solidFill>
              <a:effectLst/>
              <a:uLnTx/>
              <a:uFillTx/>
              <a:ea typeface="+mn-ea"/>
              <a:cs typeface="+mn-cs"/>
            </a:endParaRPr>
          </a:p>
        </p:txBody>
      </p:sp>
      <p:sp>
        <p:nvSpPr>
          <p:cNvPr id="5" name="Slide Number Placeholder 4"/>
          <p:cNvSpPr>
            <a:spLocks noGrp="1"/>
          </p:cNvSpPr>
          <p:nvPr>
            <p:ph type="sldNum" sz="quarter" idx="12"/>
          </p:nvPr>
        </p:nvSpPr>
        <p:spPr/>
        <p:txBody>
          <a:bodyPr/>
          <a:lstStyle/>
          <a:p>
            <a:r>
              <a:rPr lang="en-US" dirty="0"/>
              <a:t>Cynergy4MIE - Confidential</a:t>
            </a:r>
            <a:endParaRPr lang="en-US" dirty="0"/>
          </a:p>
        </p:txBody>
      </p:sp>
      <p:sp>
        <p:nvSpPr>
          <p:cNvPr id="7" name="Pavadinimas 2"/>
          <p:cNvSpPr txBox="1"/>
          <p:nvPr/>
        </p:nvSpPr>
        <p:spPr>
          <a:xfrm>
            <a:off x="869906" y="379618"/>
            <a:ext cx="9795874" cy="6709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181659"/>
                </a:solidFill>
              </a:rPr>
              <a:t>Demo 4.2 UC 2</a:t>
            </a:r>
            <a:endParaRPr lang="lt-LT">
              <a:solidFill>
                <a:srgbClr val="181659"/>
              </a:solidFill>
            </a:endParaRPr>
          </a:p>
        </p:txBody>
      </p:sp>
      <p:sp>
        <p:nvSpPr>
          <p:cNvPr id="9" name="Rounded Rectangle 14"/>
          <p:cNvSpPr/>
          <p:nvPr/>
        </p:nvSpPr>
        <p:spPr>
          <a:xfrm>
            <a:off x="4690745" y="1910376"/>
            <a:ext cx="3133090" cy="4689686"/>
          </a:xfrm>
          <a:prstGeom prst="roundRect">
            <a:avLst/>
          </a:prstGeom>
        </p:spPr>
        <p:style>
          <a:lnRef idx="2">
            <a:schemeClr val="accent1"/>
          </a:lnRef>
          <a:fillRef idx="1">
            <a:schemeClr val="lt1"/>
          </a:fillRef>
          <a:effectRef idx="0">
            <a:schemeClr val="accent1"/>
          </a:effectRef>
          <a:fontRef idx="minor">
            <a:schemeClr val="dk1"/>
          </a:fontRef>
        </p:style>
        <p:txBody>
          <a:bodyPr rtlCol="0" anchor="b"/>
          <a:lstStyle/>
          <a:p>
            <a:pPr algn="ctr"/>
            <a:r>
              <a:rPr lang="de-DE" altLang="en-US" sz="1600" dirty="0">
                <a:latin typeface="Calibri" charset="0"/>
              </a:rPr>
              <a:t>Road </a:t>
            </a:r>
            <a:r>
              <a:rPr lang="de-DE" altLang="en-US" sz="1600" dirty="0" err="1">
                <a:latin typeface="Calibri" charset="0"/>
              </a:rPr>
              <a:t>survey</a:t>
            </a:r>
            <a:r>
              <a:rPr lang="de-DE" altLang="en-US" sz="1600" dirty="0">
                <a:latin typeface="Calibri" charset="0"/>
              </a:rPr>
              <a:t> </a:t>
            </a:r>
            <a:r>
              <a:rPr lang="de-DE" altLang="en-US" sz="1600" dirty="0" err="1">
                <a:latin typeface="Calibri" charset="0"/>
              </a:rPr>
              <a:t>vehicle</a:t>
            </a:r>
            <a:endParaRPr lang="de-DE" altLang="en-US" sz="1600" dirty="0" err="1">
              <a:latin typeface="Calibri" charset="0"/>
            </a:endParaRPr>
          </a:p>
        </p:txBody>
      </p:sp>
      <p:sp>
        <p:nvSpPr>
          <p:cNvPr id="10" name="Rounded Rectangle 4"/>
          <p:cNvSpPr/>
          <p:nvPr/>
        </p:nvSpPr>
        <p:spPr>
          <a:xfrm>
            <a:off x="4863465" y="5168898"/>
            <a:ext cx="1156970" cy="486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altLang="en-US" sz="1600" dirty="0">
                <a:latin typeface="Calibri" charset="0"/>
              </a:rPr>
              <a:t>LiDAR</a:t>
            </a:r>
            <a:br>
              <a:rPr lang="de-DE" altLang="en-US" sz="1600">
                <a:latin typeface="Calibri" charset="0"/>
              </a:rPr>
            </a:br>
            <a:r>
              <a:rPr lang="de-DE" altLang="en-US" sz="1600" dirty="0" err="1">
                <a:latin typeface="Calibri" charset="0"/>
              </a:rPr>
              <a:t>Camera</a:t>
            </a:r>
            <a:endParaRPr lang="de-DE" altLang="en-US" sz="1600" dirty="0" err="1">
              <a:latin typeface="Calibri" charset="0"/>
            </a:endParaRPr>
          </a:p>
        </p:txBody>
      </p:sp>
      <p:sp>
        <p:nvSpPr>
          <p:cNvPr id="11" name="Rounded Rectangle 5"/>
          <p:cNvSpPr/>
          <p:nvPr/>
        </p:nvSpPr>
        <p:spPr>
          <a:xfrm>
            <a:off x="1220470" y="2486660"/>
            <a:ext cx="2365375" cy="21856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r>
              <a:rPr lang="de-DE" altLang="en-US" dirty="0">
                <a:latin typeface="Calibri" charset="0"/>
              </a:rPr>
              <a:t>Test </a:t>
            </a:r>
            <a:r>
              <a:rPr lang="de-DE" altLang="en-US" dirty="0" err="1">
                <a:latin typeface="Calibri" charset="0"/>
              </a:rPr>
              <a:t>sites</a:t>
            </a:r>
            <a:endParaRPr lang="de-DE" altLang="en-US" dirty="0" err="1">
              <a:latin typeface="Calibri" charset="0"/>
            </a:endParaRPr>
          </a:p>
        </p:txBody>
      </p:sp>
      <p:sp>
        <p:nvSpPr>
          <p:cNvPr id="12" name="Rounded Rectangle 6"/>
          <p:cNvSpPr/>
          <p:nvPr/>
        </p:nvSpPr>
        <p:spPr>
          <a:xfrm>
            <a:off x="8929370" y="1917700"/>
            <a:ext cx="2509520" cy="84391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de-DE" altLang="en-US" dirty="0">
                <a:latin typeface="Calibri" charset="0"/>
                <a:sym typeface="+mn-ea"/>
              </a:rPr>
              <a:t>UC 1</a:t>
            </a:r>
            <a:endParaRPr lang="de-DE" altLang="en-US" dirty="0">
              <a:latin typeface="Calibri" charset="0"/>
              <a:sym typeface="+mn-ea"/>
            </a:endParaRPr>
          </a:p>
        </p:txBody>
      </p:sp>
      <p:sp>
        <p:nvSpPr>
          <p:cNvPr id="13" name="Rounded Rectangle 7"/>
          <p:cNvSpPr/>
          <p:nvPr/>
        </p:nvSpPr>
        <p:spPr>
          <a:xfrm>
            <a:off x="1651635" y="2934335"/>
            <a:ext cx="1503045" cy="5359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altLang="en-US" dirty="0">
                <a:latin typeface="Calibri" charset="0"/>
              </a:rPr>
              <a:t>Road </a:t>
            </a:r>
            <a:r>
              <a:rPr lang="de-DE" altLang="en-US" dirty="0" err="1">
                <a:latin typeface="Calibri" charset="0"/>
                <a:sym typeface="+mn-ea"/>
              </a:rPr>
              <a:t>Anomalies</a:t>
            </a:r>
            <a:endParaRPr lang="de-DE" altLang="en-US" dirty="0" err="1">
              <a:latin typeface="Calibri" charset="0"/>
            </a:endParaRPr>
          </a:p>
        </p:txBody>
      </p:sp>
      <p:cxnSp>
        <p:nvCxnSpPr>
          <p:cNvPr id="14" name="Straight Arrow Connector 13"/>
          <p:cNvCxnSpPr/>
          <p:nvPr/>
        </p:nvCxnSpPr>
        <p:spPr>
          <a:xfrm>
            <a:off x="3164205" y="3164205"/>
            <a:ext cx="1661160" cy="19714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7633970" y="3794125"/>
            <a:ext cx="1294765" cy="1610788"/>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6" name="Rounded Rectangle 12"/>
          <p:cNvSpPr/>
          <p:nvPr/>
        </p:nvSpPr>
        <p:spPr>
          <a:xfrm>
            <a:off x="8928735" y="3585210"/>
            <a:ext cx="2510155" cy="9321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altLang="en-US" dirty="0">
                <a:latin typeface="Calibri" charset="0"/>
              </a:rPr>
              <a:t>Road </a:t>
            </a:r>
            <a:r>
              <a:rPr lang="de-DE" altLang="en-US" dirty="0" err="1">
                <a:latin typeface="Calibri" charset="0"/>
              </a:rPr>
              <a:t>Condition</a:t>
            </a:r>
            <a:r>
              <a:rPr lang="de-DE" altLang="en-US" dirty="0">
                <a:latin typeface="Calibri" charset="0"/>
              </a:rPr>
              <a:t> </a:t>
            </a:r>
            <a:r>
              <a:rPr lang="de-DE" altLang="en-US" dirty="0" err="1">
                <a:latin typeface="Calibri" charset="0"/>
              </a:rPr>
              <a:t>Map</a:t>
            </a:r>
            <a:endParaRPr lang="de-DE" altLang="en-US" dirty="0" err="1">
              <a:latin typeface="Calibri" charset="0"/>
            </a:endParaRPr>
          </a:p>
        </p:txBody>
      </p:sp>
      <p:cxnSp>
        <p:nvCxnSpPr>
          <p:cNvPr id="17" name="Straight Arrow Connector 16"/>
          <p:cNvCxnSpPr/>
          <p:nvPr/>
        </p:nvCxnSpPr>
        <p:spPr>
          <a:xfrm flipH="1">
            <a:off x="10183813" y="2761615"/>
            <a:ext cx="317" cy="823595"/>
          </a:xfrm>
          <a:prstGeom prst="straightConnector1">
            <a:avLst/>
          </a:prstGeom>
          <a:ln w="28575" cmpd="sng">
            <a:solidFill>
              <a:schemeClr val="accent1">
                <a:shade val="50000"/>
              </a:schemeClr>
            </a:solidFill>
            <a:prstDash val="sysDot"/>
            <a:headEnd type="arrow"/>
            <a:tailEnd type="arrow"/>
          </a:ln>
        </p:spPr>
        <p:style>
          <a:lnRef idx="2">
            <a:schemeClr val="accent1"/>
          </a:lnRef>
          <a:fillRef idx="0">
            <a:schemeClr val="accent1"/>
          </a:fillRef>
          <a:effectRef idx="1">
            <a:schemeClr val="accent1"/>
          </a:effectRef>
          <a:fontRef idx="minor">
            <a:schemeClr val="tx1"/>
          </a:fontRef>
        </p:style>
      </p:cxnSp>
      <p:sp>
        <p:nvSpPr>
          <p:cNvPr id="18" name="Text Box 22"/>
          <p:cNvSpPr txBox="1"/>
          <p:nvPr/>
        </p:nvSpPr>
        <p:spPr>
          <a:xfrm>
            <a:off x="10184130" y="3039745"/>
            <a:ext cx="1358265" cy="368300"/>
          </a:xfrm>
          <a:prstGeom prst="rect">
            <a:avLst/>
          </a:prstGeom>
          <a:noFill/>
        </p:spPr>
        <p:txBody>
          <a:bodyPr wrap="square" rtlCol="0">
            <a:spAutoFit/>
          </a:bodyPr>
          <a:lstStyle/>
          <a:p>
            <a:r>
              <a:rPr lang="de-DE" altLang="en-US" dirty="0">
                <a:latin typeface="Calibri" charset="0"/>
              </a:rPr>
              <a:t>Benchmark</a:t>
            </a:r>
            <a:endParaRPr lang="de-DE" altLang="en-US" dirty="0">
              <a:latin typeface="Calibri" charset="0"/>
            </a:endParaRPr>
          </a:p>
        </p:txBody>
      </p:sp>
      <p:pic>
        <p:nvPicPr>
          <p:cNvPr id="19" name="Picture 18"/>
          <p:cNvPicPr>
            <a:picLocks noChangeAspect="1"/>
          </p:cNvPicPr>
          <p:nvPr/>
        </p:nvPicPr>
        <p:blipFill>
          <a:blip r:embed="rId1"/>
          <a:stretch>
            <a:fillRect/>
          </a:stretch>
        </p:blipFill>
        <p:spPr>
          <a:xfrm>
            <a:off x="5646292" y="5689612"/>
            <a:ext cx="1181100" cy="400050"/>
          </a:xfrm>
          <a:prstGeom prst="rect">
            <a:avLst/>
          </a:prstGeom>
        </p:spPr>
      </p:pic>
      <p:sp>
        <p:nvSpPr>
          <p:cNvPr id="20" name="Rounded Rectangle 24"/>
          <p:cNvSpPr/>
          <p:nvPr/>
        </p:nvSpPr>
        <p:spPr>
          <a:xfrm>
            <a:off x="6284595" y="5171438"/>
            <a:ext cx="1320800" cy="486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altLang="en-US" sz="1600" dirty="0">
                <a:latin typeface="Calibri" charset="0"/>
              </a:rPr>
              <a:t>Edge</a:t>
            </a:r>
            <a:endParaRPr lang="de-DE" altLang="en-US" sz="1600" dirty="0">
              <a:latin typeface="Calibri" charset="0"/>
            </a:endParaRPr>
          </a:p>
          <a:p>
            <a:pPr algn="ctr"/>
            <a:r>
              <a:rPr lang="de-DE" altLang="en-US" sz="1600" dirty="0">
                <a:latin typeface="Calibri" charset="0"/>
              </a:rPr>
              <a:t>AI</a:t>
            </a:r>
            <a:endParaRPr lang="de-DE" altLang="en-US" sz="1600" dirty="0">
              <a:latin typeface="Calibri" charset="0"/>
            </a:endParaRPr>
          </a:p>
        </p:txBody>
      </p:sp>
      <p:pic>
        <p:nvPicPr>
          <p:cNvPr id="21" name="Picture 20" descr="itmlLogo_png_"/>
          <p:cNvPicPr>
            <a:picLocks noChangeAspect="1"/>
          </p:cNvPicPr>
          <p:nvPr/>
        </p:nvPicPr>
        <p:blipFill>
          <a:blip r:embed="rId2"/>
          <a:stretch>
            <a:fillRect/>
          </a:stretch>
        </p:blipFill>
        <p:spPr>
          <a:xfrm>
            <a:off x="11233785" y="3795395"/>
            <a:ext cx="775970" cy="511175"/>
          </a:xfrm>
          <a:prstGeom prst="rect">
            <a:avLst/>
          </a:prstGeom>
        </p:spPr>
      </p:pic>
      <p:cxnSp>
        <p:nvCxnSpPr>
          <p:cNvPr id="22" name="Straight Arrow Connector 21"/>
          <p:cNvCxnSpPr/>
          <p:nvPr/>
        </p:nvCxnSpPr>
        <p:spPr>
          <a:xfrm>
            <a:off x="6020435" y="5411898"/>
            <a:ext cx="264160" cy="2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Rounded Rectangle 4"/>
          <p:cNvSpPr/>
          <p:nvPr/>
        </p:nvSpPr>
        <p:spPr>
          <a:xfrm>
            <a:off x="4863465" y="2288159"/>
            <a:ext cx="1156970" cy="4742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altLang="en-US" sz="1600" dirty="0">
                <a:latin typeface="Calibri" charset="0"/>
              </a:rPr>
              <a:t>Vibration </a:t>
            </a:r>
            <a:endParaRPr lang="de-DE" altLang="en-US" sz="1600" dirty="0">
              <a:latin typeface="Calibri" charset="0"/>
            </a:endParaRPr>
          </a:p>
        </p:txBody>
      </p:sp>
      <p:cxnSp>
        <p:nvCxnSpPr>
          <p:cNvPr id="43" name="Straight Arrow Connector 42"/>
          <p:cNvCxnSpPr/>
          <p:nvPr/>
        </p:nvCxnSpPr>
        <p:spPr>
          <a:xfrm>
            <a:off x="7633970" y="2518282"/>
            <a:ext cx="1304290" cy="1247268"/>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pic>
        <p:nvPicPr>
          <p:cNvPr id="45" name="Picture 44"/>
          <p:cNvPicPr>
            <a:picLocks noChangeAspect="1"/>
          </p:cNvPicPr>
          <p:nvPr/>
        </p:nvPicPr>
        <p:blipFill>
          <a:blip r:embed="rId3"/>
          <a:stretch>
            <a:fillRect/>
          </a:stretch>
        </p:blipFill>
        <p:spPr>
          <a:xfrm>
            <a:off x="6477287" y="2819650"/>
            <a:ext cx="879061" cy="302628"/>
          </a:xfrm>
          <a:prstGeom prst="rect">
            <a:avLst/>
          </a:prstGeom>
        </p:spPr>
      </p:pic>
      <p:sp>
        <p:nvSpPr>
          <p:cNvPr id="48" name="Rounded Rectangle 24"/>
          <p:cNvSpPr/>
          <p:nvPr/>
        </p:nvSpPr>
        <p:spPr>
          <a:xfrm>
            <a:off x="6387465" y="2290699"/>
            <a:ext cx="1217930" cy="47421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altLang="en-US" sz="1600" dirty="0">
                <a:latin typeface="Calibri" charset="0"/>
              </a:rPr>
              <a:t>Edge</a:t>
            </a:r>
            <a:endParaRPr lang="de-DE" altLang="en-US" sz="1600" dirty="0">
              <a:latin typeface="Calibri" charset="0"/>
            </a:endParaRPr>
          </a:p>
          <a:p>
            <a:pPr algn="ctr"/>
            <a:r>
              <a:rPr lang="de-DE" altLang="en-US" sz="1600" dirty="0">
                <a:latin typeface="Calibri" charset="0"/>
              </a:rPr>
              <a:t>AI</a:t>
            </a:r>
            <a:endParaRPr lang="de-DE" altLang="en-US" sz="1600" dirty="0">
              <a:latin typeface="Calibri" charset="0"/>
            </a:endParaRPr>
          </a:p>
        </p:txBody>
      </p:sp>
      <p:cxnSp>
        <p:nvCxnSpPr>
          <p:cNvPr id="49" name="Straight Arrow Connector 48"/>
          <p:cNvCxnSpPr/>
          <p:nvPr/>
        </p:nvCxnSpPr>
        <p:spPr>
          <a:xfrm>
            <a:off x="6020435" y="2525267"/>
            <a:ext cx="367030" cy="2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Rounded Rectangle 4"/>
          <p:cNvSpPr/>
          <p:nvPr/>
        </p:nvSpPr>
        <p:spPr>
          <a:xfrm>
            <a:off x="4815840" y="3719195"/>
            <a:ext cx="1156970" cy="48655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altLang="en-US" sz="1600" dirty="0" err="1">
                <a:latin typeface="Calibri" charset="0"/>
              </a:rPr>
              <a:t>Camera</a:t>
            </a:r>
            <a:endParaRPr lang="de-DE" altLang="en-US" sz="1600" dirty="0" err="1">
              <a:latin typeface="Calibri" charset="0"/>
            </a:endParaRPr>
          </a:p>
        </p:txBody>
      </p:sp>
      <p:pic>
        <p:nvPicPr>
          <p:cNvPr id="54" name="Picture 53"/>
          <p:cNvPicPr>
            <a:picLocks noChangeAspect="1"/>
          </p:cNvPicPr>
          <p:nvPr/>
        </p:nvPicPr>
        <p:blipFill>
          <a:blip r:embed="rId3"/>
          <a:stretch>
            <a:fillRect/>
          </a:stretch>
        </p:blipFill>
        <p:spPr>
          <a:xfrm>
            <a:off x="5753481" y="4277030"/>
            <a:ext cx="938530" cy="323100"/>
          </a:xfrm>
          <a:prstGeom prst="rect">
            <a:avLst/>
          </a:prstGeom>
        </p:spPr>
      </p:pic>
      <p:sp>
        <p:nvSpPr>
          <p:cNvPr id="55" name="Rounded Rectangle 24"/>
          <p:cNvSpPr/>
          <p:nvPr/>
        </p:nvSpPr>
        <p:spPr>
          <a:xfrm>
            <a:off x="6339840" y="3721735"/>
            <a:ext cx="1217930" cy="48655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altLang="en-US" sz="1600" dirty="0">
                <a:latin typeface="Calibri" charset="0"/>
              </a:rPr>
              <a:t>Edge</a:t>
            </a:r>
            <a:endParaRPr lang="de-DE" altLang="en-US" sz="1600" dirty="0">
              <a:latin typeface="Calibri" charset="0"/>
            </a:endParaRPr>
          </a:p>
          <a:p>
            <a:pPr algn="ctr"/>
            <a:r>
              <a:rPr lang="de-DE" altLang="en-US" sz="1600" dirty="0">
                <a:latin typeface="Calibri" charset="0"/>
              </a:rPr>
              <a:t>AI</a:t>
            </a:r>
            <a:endParaRPr lang="de-DE" altLang="en-US" sz="1600" dirty="0">
              <a:latin typeface="Calibri" charset="0"/>
            </a:endParaRPr>
          </a:p>
        </p:txBody>
      </p:sp>
      <p:cxnSp>
        <p:nvCxnSpPr>
          <p:cNvPr id="56" name="Straight Arrow Connector 55"/>
          <p:cNvCxnSpPr/>
          <p:nvPr/>
        </p:nvCxnSpPr>
        <p:spPr>
          <a:xfrm>
            <a:off x="5972810" y="3962472"/>
            <a:ext cx="367030" cy="2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7557770" y="3784600"/>
            <a:ext cx="1361440" cy="170887"/>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3145155" y="3173730"/>
            <a:ext cx="1651635" cy="5125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3154680" y="2525267"/>
            <a:ext cx="1708785" cy="6770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6" name="Rectangle: Rounded Corners 65"/>
          <p:cNvSpPr/>
          <p:nvPr/>
        </p:nvSpPr>
        <p:spPr>
          <a:xfrm>
            <a:off x="8676640" y="5324037"/>
            <a:ext cx="3337560" cy="1135005"/>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BE" sz="1600" dirty="0"/>
              <a:t>For </a:t>
            </a:r>
            <a:r>
              <a:rPr lang="fr-BE" sz="1600" dirty="0" err="1"/>
              <a:t>each</a:t>
            </a:r>
            <a:r>
              <a:rPr lang="fr-BE" sz="1600" dirty="0"/>
              <a:t> </a:t>
            </a:r>
            <a:r>
              <a:rPr lang="fr-BE" sz="1600" dirty="0" err="1"/>
              <a:t>sensor</a:t>
            </a:r>
            <a:r>
              <a:rPr lang="fr-BE" sz="1600" dirty="0"/>
              <a:t>:</a:t>
            </a:r>
            <a:endParaRPr lang="fr-BE" sz="1600" dirty="0"/>
          </a:p>
          <a:p>
            <a:pPr marL="285750" indent="-285750">
              <a:buFontTx/>
              <a:buChar char="-"/>
            </a:pPr>
            <a:r>
              <a:rPr lang="fr-BE" sz="1600" dirty="0" err="1"/>
              <a:t>Which</a:t>
            </a:r>
            <a:r>
              <a:rPr lang="fr-BE" sz="1600" dirty="0"/>
              <a:t> road KPIs are </a:t>
            </a:r>
            <a:r>
              <a:rPr lang="fr-BE" sz="1600" dirty="0" err="1"/>
              <a:t>exported</a:t>
            </a:r>
            <a:r>
              <a:rPr lang="fr-BE" sz="1600" dirty="0"/>
              <a:t>?</a:t>
            </a:r>
            <a:endParaRPr lang="fr-BE" sz="1600" dirty="0"/>
          </a:p>
          <a:p>
            <a:pPr marL="285750" indent="-285750">
              <a:buFontTx/>
              <a:buChar char="-"/>
            </a:pPr>
            <a:r>
              <a:rPr lang="fr-BE" sz="1600" dirty="0"/>
              <a:t>« live » or </a:t>
            </a:r>
            <a:r>
              <a:rPr lang="fr-BE" sz="1600" dirty="0" err="1"/>
              <a:t>delayed</a:t>
            </a:r>
            <a:r>
              <a:rPr lang="fr-BE" sz="1600" dirty="0"/>
              <a:t> export to </a:t>
            </a:r>
            <a:r>
              <a:rPr lang="fr-BE" sz="1600" dirty="0" err="1"/>
              <a:t>visualization</a:t>
            </a:r>
            <a:r>
              <a:rPr lang="fr-BE" sz="1600" dirty="0"/>
              <a:t> platform?</a:t>
            </a:r>
            <a:endParaRPr lang="en-GB" sz="1600" dirty="0"/>
          </a:p>
        </p:txBody>
      </p:sp>
      <p:pic>
        <p:nvPicPr>
          <p:cNvPr id="78" name="Picture 77"/>
          <p:cNvPicPr>
            <a:picLocks noChangeAspect="1"/>
          </p:cNvPicPr>
          <p:nvPr/>
        </p:nvPicPr>
        <p:blipFill>
          <a:blip r:embed="rId4"/>
          <a:stretch>
            <a:fillRect/>
          </a:stretch>
        </p:blipFill>
        <p:spPr>
          <a:xfrm>
            <a:off x="5112512" y="2813816"/>
            <a:ext cx="702769" cy="260577"/>
          </a:xfrm>
          <a:prstGeom prst="rect">
            <a:avLst/>
          </a:prstGeom>
        </p:spPr>
      </p:pic>
      <p:pic>
        <p:nvPicPr>
          <p:cNvPr id="80" name="Picture 79"/>
          <p:cNvPicPr>
            <a:picLocks noChangeAspect="1"/>
          </p:cNvPicPr>
          <p:nvPr/>
        </p:nvPicPr>
        <p:blipFill>
          <a:blip r:embed="rId5"/>
          <a:stretch>
            <a:fillRect/>
          </a:stretch>
        </p:blipFill>
        <p:spPr>
          <a:xfrm>
            <a:off x="6374332" y="1810964"/>
            <a:ext cx="1076965" cy="378198"/>
          </a:xfrm>
          <a:prstGeom prst="rect">
            <a:avLst/>
          </a:prstGeom>
        </p:spPr>
      </p:pic>
      <p:sp>
        <p:nvSpPr>
          <p:cNvPr id="4" name="Rounded Rectangle 24"/>
          <p:cNvSpPr/>
          <p:nvPr/>
        </p:nvSpPr>
        <p:spPr>
          <a:xfrm>
            <a:off x="1220470" y="5149850"/>
            <a:ext cx="2365375" cy="56896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de-DE" altLang="en-US" dirty="0">
                <a:latin typeface="Calibri" charset="0"/>
              </a:rPr>
              <a:t>UC 3</a:t>
            </a:r>
            <a:endParaRPr lang="de-DE" altLang="en-US" dirty="0">
              <a:latin typeface="Calibri" charset="0"/>
            </a:endParaRPr>
          </a:p>
        </p:txBody>
      </p:sp>
      <p:cxnSp>
        <p:nvCxnSpPr>
          <p:cNvPr id="6" name="Straight Arrow Connector 27"/>
          <p:cNvCxnSpPr>
            <a:stCxn id="4" idx="0"/>
            <a:endCxn id="11" idx="2"/>
          </p:cNvCxnSpPr>
          <p:nvPr/>
        </p:nvCxnSpPr>
        <p:spPr>
          <a:xfrm flipV="1">
            <a:off x="2403475" y="4672330"/>
            <a:ext cx="0" cy="477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Table 36"/>
          <p:cNvGraphicFramePr>
            <a:graphicFrameLocks noGrp="1"/>
          </p:cNvGraphicFramePr>
          <p:nvPr/>
        </p:nvGraphicFramePr>
        <p:xfrm>
          <a:off x="10673502" y="2108312"/>
          <a:ext cx="1336040" cy="463550"/>
        </p:xfrm>
        <a:graphic>
          <a:graphicData uri="http://schemas.openxmlformats.org/drawingml/2006/table">
            <a:tbl>
              <a:tblPr firstRow="1" bandRow="1">
                <a:tableStyleId>{5C22544A-7EE6-4342-B048-85BDC9FD1C3A}</a:tableStyleId>
              </a:tblPr>
              <a:tblGrid>
                <a:gridCol w="1336040"/>
              </a:tblGrid>
              <a:tr h="463550">
                <a:tc>
                  <a:txBody>
                    <a:bodyPr/>
                    <a:lstStyle/>
                    <a:p>
                      <a:pPr algn="ctr"/>
                      <a:endParaRPr lang="en-US"/>
                    </a:p>
                  </a:txBody>
                  <a:tcPr>
                    <a:blipFill>
                      <a:blip r:embed="rId6"/>
                      <a:stretch>
                        <a:fillRect/>
                      </a:stretch>
                    </a:blipFill>
                  </a:tcPr>
                </a:tc>
              </a:tr>
            </a:tbl>
          </a:graphicData>
        </a:graphic>
      </p:graphicFrame>
      <p:sp>
        <p:nvSpPr>
          <p:cNvPr id="25" name="Rectangle: Rounded Corners 24"/>
          <p:cNvSpPr/>
          <p:nvPr/>
        </p:nvSpPr>
        <p:spPr>
          <a:xfrm>
            <a:off x="6208994" y="2109460"/>
            <a:ext cx="1504689" cy="2890772"/>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Virtual ECU</a:t>
            </a:r>
            <a:endParaRPr lang="en-US">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UC 4.2.2 Overview</a:t>
            </a:r>
            <a:endParaRPr lang="de-DE" altLang="en-US">
              <a:latin typeface="Calibri" charset="0"/>
            </a:endParaRPr>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r>
              <a:rPr lang="en-US"/>
              <a:t>Cynergy4MIE - Confidential</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UC 4.2.2 Updates</a:t>
            </a:r>
            <a:endParaRPr lang="de-DE" altLang="en-US">
              <a:latin typeface="Calibri" charset="0"/>
            </a:endParaRPr>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r>
              <a:rPr lang="en-US"/>
              <a:t>Cynergy4MIE - Confidential</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sym typeface="+mn-ea"/>
              </a:rPr>
              <a:t>UC 4.2.2 </a:t>
            </a:r>
            <a:r>
              <a:rPr lang="de-DE" altLang="en-US">
                <a:latin typeface="Calibri" charset="0"/>
              </a:rPr>
              <a:t>Next Steps</a:t>
            </a:r>
            <a:endParaRPr lang="de-DE" altLang="en-US">
              <a:latin typeface="Calibri" charset="0"/>
            </a:endParaRPr>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r>
              <a:rPr lang="en-US"/>
              <a:t>Cynergy4MIE - Confidential</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urinio vietos rezervavimo ženklas 1"/>
          <p:cNvSpPr>
            <a:spLocks noGrp="1"/>
          </p:cNvSpPr>
          <p:nvPr>
            <p:ph idx="1"/>
          </p:nvPr>
        </p:nvSpPr>
        <p:spPr>
          <a:xfrm>
            <a:off x="866424" y="1171498"/>
            <a:ext cx="5890056" cy="536242"/>
          </a:xfrm>
        </p:spPr>
        <p:txBody>
          <a:bodyPr/>
          <a:lstStyle/>
          <a:p>
            <a:pPr marL="0" indent="0">
              <a:lnSpc>
                <a:spcPct val="120000"/>
              </a:lnSpc>
              <a:spcBef>
                <a:spcPts val="500"/>
              </a:spcBef>
              <a:buSzPct val="125000"/>
              <a:buNone/>
              <a:defRPr/>
            </a:pPr>
            <a:r>
              <a:rPr kumimoji="0" lang="en-US" sz="2000" b="0" i="0" u="none" strike="noStrike" kern="1200" cap="none" spc="0" normalizeH="0" baseline="0" noProof="0">
                <a:ln>
                  <a:noFill/>
                </a:ln>
                <a:solidFill>
                  <a:srgbClr val="181659"/>
                </a:solidFill>
                <a:effectLst/>
                <a:uLnTx/>
                <a:uFillTx/>
                <a:ea typeface="+mn-ea"/>
                <a:cs typeface="+mn-cs"/>
              </a:rPr>
              <a:t>UC 3: Road Condition Monitoring with Satellite Data</a:t>
            </a:r>
            <a:endParaRPr kumimoji="0" lang="en-US" sz="2000" b="0" i="0" u="none" strike="noStrike" kern="1200" cap="none" spc="0" normalizeH="0" baseline="0" noProof="0">
              <a:ln>
                <a:noFill/>
              </a:ln>
              <a:solidFill>
                <a:srgbClr val="181659"/>
              </a:solidFill>
              <a:effectLst/>
              <a:uLnTx/>
              <a:uFillTx/>
              <a:ea typeface="+mn-ea"/>
              <a:cs typeface="+mn-cs"/>
            </a:endParaRPr>
          </a:p>
        </p:txBody>
      </p:sp>
      <p:sp>
        <p:nvSpPr>
          <p:cNvPr id="5" name="Slide Number Placeholder 4"/>
          <p:cNvSpPr>
            <a:spLocks noGrp="1"/>
          </p:cNvSpPr>
          <p:nvPr>
            <p:ph type="sldNum" sz="quarter" idx="12"/>
          </p:nvPr>
        </p:nvSpPr>
        <p:spPr/>
        <p:txBody>
          <a:bodyPr/>
          <a:lstStyle/>
          <a:p>
            <a:r>
              <a:rPr lang="en-US"/>
              <a:t>Cynergy4MIE - Confidential</a:t>
            </a:r>
            <a:endParaRPr lang="en-US"/>
          </a:p>
        </p:txBody>
      </p:sp>
      <p:sp>
        <p:nvSpPr>
          <p:cNvPr id="7" name="Pavadinimas 2"/>
          <p:cNvSpPr txBox="1"/>
          <p:nvPr/>
        </p:nvSpPr>
        <p:spPr>
          <a:xfrm>
            <a:off x="869906" y="379618"/>
            <a:ext cx="9795874" cy="6709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181659"/>
                </a:solidFill>
              </a:rPr>
              <a:t>Demo 4.2 UC 3</a:t>
            </a:r>
            <a:endParaRPr lang="lt-LT">
              <a:solidFill>
                <a:srgbClr val="181659"/>
              </a:solidFill>
            </a:endParaRPr>
          </a:p>
        </p:txBody>
      </p:sp>
      <p:sp>
        <p:nvSpPr>
          <p:cNvPr id="4" name="Rounded Rectangle 14"/>
          <p:cNvSpPr/>
          <p:nvPr/>
        </p:nvSpPr>
        <p:spPr>
          <a:xfrm>
            <a:off x="4420546" y="2033255"/>
            <a:ext cx="3133090" cy="2122805"/>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p:txBody>
      </p:sp>
      <p:sp>
        <p:nvSpPr>
          <p:cNvPr id="6" name="Rounded Rectangle 4"/>
          <p:cNvSpPr/>
          <p:nvPr/>
        </p:nvSpPr>
        <p:spPr>
          <a:xfrm>
            <a:off x="5629276" y="2153239"/>
            <a:ext cx="1597660" cy="71247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GB">
                <a:ea typeface="+mn-lt"/>
                <a:cs typeface="+mn-lt"/>
              </a:rPr>
              <a:t>Satellite data processing</a:t>
            </a:r>
            <a:endParaRPr lang="en-GB"/>
          </a:p>
        </p:txBody>
      </p:sp>
      <p:sp>
        <p:nvSpPr>
          <p:cNvPr id="24" name="Rounded Rectangle 6"/>
          <p:cNvSpPr/>
          <p:nvPr/>
        </p:nvSpPr>
        <p:spPr>
          <a:xfrm>
            <a:off x="1291250" y="2573779"/>
            <a:ext cx="2544523" cy="1089134"/>
          </a:xfrm>
          <a:prstGeom prst="roundRect">
            <a:avLst/>
          </a:prstGeom>
          <a:ln>
            <a:solidFill>
              <a:srgbClr val="156082"/>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GB" altLang="en-US">
              <a:latin typeface="Calibri" charset="0"/>
              <a:ea typeface="Calibri"/>
              <a:cs typeface="Calibri"/>
            </a:endParaRPr>
          </a:p>
          <a:p>
            <a:pPr algn="ctr"/>
            <a:endParaRPr lang="en-GB" altLang="en-US">
              <a:latin typeface="Calibri" charset="0"/>
              <a:ea typeface="Calibri"/>
              <a:cs typeface="Calibri"/>
            </a:endParaRPr>
          </a:p>
          <a:p>
            <a:pPr algn="ctr"/>
            <a:endParaRPr lang="en-GB" altLang="en-US">
              <a:latin typeface="Calibri" charset="0"/>
              <a:ea typeface="Calibri"/>
              <a:cs typeface="Calibri"/>
            </a:endParaRPr>
          </a:p>
          <a:p>
            <a:pPr algn="ctr"/>
            <a:r>
              <a:rPr lang="en-GB">
                <a:ea typeface="+mn-lt"/>
                <a:cs typeface="+mn-lt"/>
              </a:rPr>
              <a:t>Test site - a large scale</a:t>
            </a:r>
            <a:endParaRPr lang="en-GB"/>
          </a:p>
          <a:p>
            <a:pPr algn="ctr"/>
            <a:r>
              <a:rPr lang="en-GB">
                <a:ea typeface="+mn-lt"/>
                <a:cs typeface="+mn-lt"/>
              </a:rPr>
              <a:t>(e.g. city, region)</a:t>
            </a:r>
            <a:endParaRPr lang="en-GB"/>
          </a:p>
          <a:p>
            <a:pPr algn="ctr"/>
            <a:endParaRPr lang="en-GB" altLang="en-US">
              <a:latin typeface="Calibri" charset="0"/>
              <a:ea typeface="Calibri"/>
              <a:cs typeface="Calibri"/>
            </a:endParaRPr>
          </a:p>
          <a:p>
            <a:pPr algn="ctr"/>
            <a:endParaRPr lang="en-GB" altLang="en-US">
              <a:latin typeface="Calibri" charset="0"/>
              <a:ea typeface="Calibri"/>
              <a:cs typeface="Calibri"/>
            </a:endParaRPr>
          </a:p>
          <a:p>
            <a:pPr algn="ctr"/>
            <a:endParaRPr lang="en-GB" altLang="en-US">
              <a:latin typeface="Calibri" charset="0"/>
              <a:ea typeface="Calibri"/>
              <a:cs typeface="Calibri"/>
            </a:endParaRPr>
          </a:p>
        </p:txBody>
      </p:sp>
      <p:sp>
        <p:nvSpPr>
          <p:cNvPr id="25" name="Rounded Rectangle 7"/>
          <p:cNvSpPr/>
          <p:nvPr/>
        </p:nvSpPr>
        <p:spPr>
          <a:xfrm>
            <a:off x="7987410" y="4158879"/>
            <a:ext cx="2603329" cy="8200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GB">
                <a:ea typeface="+mn-lt"/>
                <a:cs typeface="+mn-lt"/>
                <a:sym typeface="+mn-ea"/>
              </a:rPr>
              <a:t>AI-based crowd-sourced estimation system</a:t>
            </a:r>
            <a:endParaRPr lang="en-GB"/>
          </a:p>
        </p:txBody>
      </p:sp>
      <p:cxnSp>
        <p:nvCxnSpPr>
          <p:cNvPr id="27" name="Straight Arrow Connector 9"/>
          <p:cNvCxnSpPr/>
          <p:nvPr/>
        </p:nvCxnSpPr>
        <p:spPr>
          <a:xfrm>
            <a:off x="3844399" y="3094913"/>
            <a:ext cx="576828"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ounded Rectangle 12"/>
          <p:cNvSpPr/>
          <p:nvPr/>
        </p:nvSpPr>
        <p:spPr>
          <a:xfrm>
            <a:off x="8205929" y="2627212"/>
            <a:ext cx="2665184" cy="932180"/>
          </a:xfrm>
          <a:prstGeom prst="roundRect">
            <a:avLst/>
          </a:prstGeom>
          <a:ln>
            <a:solidFill>
              <a:srgbClr val="A02B93"/>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GB" altLang="en-US">
                <a:latin typeface="Calibri"/>
                <a:ea typeface="Calibri"/>
                <a:cs typeface="Calibri"/>
              </a:rPr>
              <a:t>Road Condition Map</a:t>
            </a:r>
            <a:endParaRPr lang="en-GB" altLang="en-US">
              <a:latin typeface="Calibri"/>
              <a:ea typeface="Calibri"/>
              <a:cs typeface="Calibri"/>
            </a:endParaRPr>
          </a:p>
        </p:txBody>
      </p:sp>
      <p:sp>
        <p:nvSpPr>
          <p:cNvPr id="35" name="Rounded Rectangle 24"/>
          <p:cNvSpPr/>
          <p:nvPr/>
        </p:nvSpPr>
        <p:spPr>
          <a:xfrm>
            <a:off x="7982905" y="5079029"/>
            <a:ext cx="2631683" cy="815975"/>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de-DE">
                <a:ea typeface="+mn-lt"/>
                <a:cs typeface="+mn-lt"/>
              </a:rPr>
              <a:t>Road Survey Vehicle</a:t>
            </a:r>
            <a:endParaRPr lang="en-US"/>
          </a:p>
        </p:txBody>
      </p:sp>
      <p:pic>
        <p:nvPicPr>
          <p:cNvPr id="3" name="Grafik 2"/>
          <p:cNvPicPr>
            <a:picLocks noChangeAspect="1"/>
          </p:cNvPicPr>
          <p:nvPr/>
        </p:nvPicPr>
        <p:blipFill>
          <a:blip r:embed="rId1"/>
          <a:stretch>
            <a:fillRect/>
          </a:stretch>
        </p:blipFill>
        <p:spPr>
          <a:xfrm>
            <a:off x="4604623" y="2949662"/>
            <a:ext cx="859162" cy="194161"/>
          </a:xfrm>
          <a:prstGeom prst="rect">
            <a:avLst/>
          </a:prstGeom>
        </p:spPr>
      </p:pic>
      <p:sp>
        <p:nvSpPr>
          <p:cNvPr id="8" name="Rounded Rectangle 4"/>
          <p:cNvSpPr/>
          <p:nvPr/>
        </p:nvSpPr>
        <p:spPr>
          <a:xfrm>
            <a:off x="5629276" y="3324116"/>
            <a:ext cx="1597660" cy="71247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GB">
                <a:ea typeface="+mn-lt"/>
                <a:cs typeface="+mn-lt"/>
              </a:rPr>
              <a:t>Risk areas identification</a:t>
            </a:r>
            <a:endParaRPr lang="en-GB"/>
          </a:p>
        </p:txBody>
      </p:sp>
      <p:cxnSp>
        <p:nvCxnSpPr>
          <p:cNvPr id="9" name="Straight Arrow Connector 9"/>
          <p:cNvCxnSpPr/>
          <p:nvPr/>
        </p:nvCxnSpPr>
        <p:spPr>
          <a:xfrm>
            <a:off x="6427764" y="2862595"/>
            <a:ext cx="684" cy="464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ounded Rectangle 14"/>
          <p:cNvSpPr/>
          <p:nvPr/>
        </p:nvSpPr>
        <p:spPr>
          <a:xfrm>
            <a:off x="7728740" y="4031182"/>
            <a:ext cx="3616310" cy="2011293"/>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p:txBody>
      </p:sp>
      <p:sp>
        <p:nvSpPr>
          <p:cNvPr id="11" name="TextBox 10"/>
          <p:cNvSpPr txBox="1"/>
          <p:nvPr/>
        </p:nvSpPr>
        <p:spPr>
          <a:xfrm rot="5400000">
            <a:off x="10330212" y="4711121"/>
            <a:ext cx="1384376" cy="64633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spAutoFit/>
          </a:bodyPr>
          <a:lstStyle/>
          <a:p>
            <a:pPr algn="ctr"/>
            <a:r>
              <a:rPr lang="en-US"/>
              <a:t>UC1 / UC2</a:t>
            </a:r>
            <a:br>
              <a:rPr lang="en-US"/>
            </a:br>
            <a:r>
              <a:rPr lang="en-US"/>
              <a:t>partners</a:t>
            </a:r>
            <a:endParaRPr lang="en-US"/>
          </a:p>
        </p:txBody>
      </p:sp>
      <p:cxnSp>
        <p:nvCxnSpPr>
          <p:cNvPr id="12" name="Straight Arrow Connector 9"/>
          <p:cNvCxnSpPr/>
          <p:nvPr/>
        </p:nvCxnSpPr>
        <p:spPr>
          <a:xfrm>
            <a:off x="7552178" y="3094913"/>
            <a:ext cx="651169"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9"/>
          <p:cNvCxnSpPr/>
          <p:nvPr/>
        </p:nvCxnSpPr>
        <p:spPr>
          <a:xfrm>
            <a:off x="9494349" y="3559546"/>
            <a:ext cx="681" cy="4739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967261" y="4666087"/>
            <a:ext cx="46953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ea typeface="+mn-lt"/>
                <a:cs typeface="+mn-lt"/>
              </a:rPr>
              <a:t>From large scale to prioritization of risk zones</a:t>
            </a:r>
            <a:endParaRPr lang="en-US"/>
          </a:p>
        </p:txBody>
      </p:sp>
      <p:cxnSp>
        <p:nvCxnSpPr>
          <p:cNvPr id="15" name="Straight Arrow Connector 9"/>
          <p:cNvCxnSpPr/>
          <p:nvPr/>
        </p:nvCxnSpPr>
        <p:spPr>
          <a:xfrm>
            <a:off x="1967276" y="4618913"/>
            <a:ext cx="469348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3" name="Table 22"/>
          <p:cNvGraphicFramePr>
            <a:graphicFrameLocks noGrp="1"/>
          </p:cNvGraphicFramePr>
          <p:nvPr/>
        </p:nvGraphicFramePr>
        <p:xfrm>
          <a:off x="9913620" y="3802380"/>
          <a:ext cx="1336040" cy="463550"/>
        </p:xfrm>
        <a:graphic>
          <a:graphicData uri="http://schemas.openxmlformats.org/drawingml/2006/table">
            <a:tbl>
              <a:tblPr firstRow="1" bandRow="1">
                <a:tableStyleId>{5C22544A-7EE6-4342-B048-85BDC9FD1C3A}</a:tableStyleId>
              </a:tblPr>
              <a:tblGrid>
                <a:gridCol w="1336040"/>
              </a:tblGrid>
              <a:tr h="463550">
                <a:tc>
                  <a:txBody>
                    <a:bodyPr/>
                    <a:lstStyle/>
                    <a:p>
                      <a:pPr algn="ctr"/>
                      <a:endParaRPr lang="en-US"/>
                    </a:p>
                  </a:txBody>
                  <a:tcPr>
                    <a:blipFill>
                      <a:blip r:embed="rId2"/>
                      <a:stretch>
                        <a:fillRect/>
                      </a:stretch>
                    </a:blipFill>
                  </a:tcPr>
                </a:tc>
              </a:tr>
            </a:tbl>
          </a:graphicData>
        </a:graphic>
      </p:graphicFrame>
      <p:pic>
        <p:nvPicPr>
          <p:cNvPr id="19" name="Picture 18"/>
          <p:cNvPicPr>
            <a:picLocks noChangeAspect="1"/>
          </p:cNvPicPr>
          <p:nvPr/>
        </p:nvPicPr>
        <p:blipFill>
          <a:blip r:embed="rId3"/>
          <a:stretch>
            <a:fillRect/>
          </a:stretch>
        </p:blipFill>
        <p:spPr>
          <a:xfrm>
            <a:off x="9913492" y="5578487"/>
            <a:ext cx="1181100" cy="4000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UC 4.2.3 Overview</a:t>
            </a:r>
            <a:endParaRPr lang="de-DE" altLang="en-US">
              <a:latin typeface="Calibri" charset="0"/>
            </a:endParaRPr>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r>
              <a:rPr lang="en-US"/>
              <a:t>Cynergy4MIE - Confidential</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UC 4.2.3 Updates</a:t>
            </a:r>
            <a:endParaRPr lang="de-DE" altLang="en-US">
              <a:latin typeface="Calibri" charset="0"/>
            </a:endParaRPr>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r>
              <a:rPr lang="en-US"/>
              <a:t>Cynergy4MIE - Confidential</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sym typeface="+mn-ea"/>
              </a:rPr>
              <a:t>UC 4.2.3 </a:t>
            </a:r>
            <a:r>
              <a:rPr lang="de-DE" altLang="en-US">
                <a:latin typeface="Calibri" charset="0"/>
              </a:rPr>
              <a:t>Next Steps</a:t>
            </a:r>
            <a:endParaRPr lang="de-DE" altLang="en-US">
              <a:latin typeface="Calibri" charset="0"/>
            </a:endParaRPr>
          </a:p>
        </p:txBody>
      </p:sp>
      <p:sp>
        <p:nvSpPr>
          <p:cNvPr id="3" name="Content Placeholder 2"/>
          <p:cNvSpPr>
            <a:spLocks noGrp="1"/>
          </p:cNvSpPr>
          <p:nvPr>
            <p:ph idx="1"/>
          </p:nvPr>
        </p:nvSpPr>
        <p:spPr/>
        <p:txBody>
          <a:bodyPr/>
          <a:p>
            <a:endParaRPr lang="en-US"/>
          </a:p>
        </p:txBody>
      </p:sp>
      <p:sp>
        <p:nvSpPr>
          <p:cNvPr id="4" name="Slide Number Placeholder 3"/>
          <p:cNvSpPr>
            <a:spLocks noGrp="1"/>
          </p:cNvSpPr>
          <p:nvPr>
            <p:ph type="sldNum" sz="quarter" idx="12"/>
          </p:nvPr>
        </p:nvSpPr>
        <p:spPr/>
        <p:txBody>
          <a:bodyPr/>
          <a:p>
            <a:r>
              <a:rPr lang="en-US"/>
              <a:t>Cynergy4MIE - Confidential</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urinio vietos rezervavimo ženklas 1"/>
          <p:cNvSpPr>
            <a:spLocks noGrp="1"/>
          </p:cNvSpPr>
          <p:nvPr>
            <p:ph idx="1"/>
          </p:nvPr>
        </p:nvSpPr>
        <p:spPr>
          <a:xfrm>
            <a:off x="894303" y="1422400"/>
            <a:ext cx="4561276" cy="4494924"/>
          </a:xfrm>
        </p:spPr>
        <p:txBody>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80604020202020204" pitchFamily="34" charset="0"/>
              <a:buChar char="•"/>
              <a:defRPr/>
            </a:pPr>
            <a:r>
              <a:rPr kumimoji="0" lang="en-US" sz="2500" b="0" i="0" u="none" strike="noStrike" kern="1200" cap="none" spc="0" normalizeH="0" baseline="0" noProof="0">
                <a:ln>
                  <a:noFill/>
                </a:ln>
                <a:solidFill>
                  <a:srgbClr val="181659"/>
                </a:solidFill>
                <a:effectLst/>
                <a:uLnTx/>
                <a:uFillTx/>
                <a:ea typeface="+mn-ea"/>
                <a:cs typeface="+mn-cs"/>
              </a:rPr>
              <a:t>3 Use cases</a:t>
            </a:r>
            <a:endParaRPr kumimoji="0" lang="en-US" sz="2500" b="0" i="0" u="none" strike="noStrike" kern="1200" cap="none" spc="0" normalizeH="0" baseline="0" noProof="0">
              <a:ln>
                <a:noFill/>
              </a:ln>
              <a:solidFill>
                <a:srgbClr val="181659"/>
              </a:solidFill>
              <a:effectLst/>
              <a:uLnTx/>
              <a:uFillTx/>
              <a:ea typeface="+mn-ea"/>
              <a:cs typeface="+mn-cs"/>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80604020202020204" pitchFamily="34" charset="0"/>
              <a:buChar char="•"/>
              <a:defRPr/>
            </a:pPr>
            <a:r>
              <a:rPr lang="en-US" sz="2500">
                <a:solidFill>
                  <a:srgbClr val="181659"/>
                </a:solidFill>
              </a:rPr>
              <a:t>Multiple sensors and different approaches for road condition monitoring</a:t>
            </a:r>
            <a:endParaRPr lang="en-US" sz="2500">
              <a:solidFill>
                <a:srgbClr val="181659"/>
              </a:solidFill>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80604020202020204" pitchFamily="34" charset="0"/>
              <a:buChar char="•"/>
              <a:defRPr/>
            </a:pPr>
            <a:r>
              <a:rPr lang="en-US" sz="2500">
                <a:solidFill>
                  <a:srgbClr val="181659"/>
                </a:solidFill>
              </a:rPr>
              <a:t>Joint road condition visualization and benchmark</a:t>
            </a:r>
            <a:endParaRPr kumimoji="0" lang="en-US" sz="2500" b="0" i="0" u="none" strike="noStrike" kern="1200" cap="none" spc="0" normalizeH="0" baseline="0" noProof="0">
              <a:ln>
                <a:noFill/>
              </a:ln>
              <a:solidFill>
                <a:srgbClr val="181659"/>
              </a:solidFill>
              <a:effectLst/>
              <a:uLnTx/>
              <a:uFillTx/>
              <a:ea typeface="+mn-ea"/>
              <a:cs typeface="+mn-cs"/>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80604020202020204" pitchFamily="34" charset="0"/>
              <a:buChar char="•"/>
              <a:defRPr/>
            </a:pPr>
            <a:endParaRPr kumimoji="0" lang="en-US" sz="2500" b="0" i="0" u="none" strike="noStrike" kern="1200" cap="none" spc="0" normalizeH="0" baseline="0" noProof="0">
              <a:ln>
                <a:noFill/>
              </a:ln>
              <a:solidFill>
                <a:srgbClr val="181659"/>
              </a:solidFill>
              <a:effectLst/>
              <a:uLnTx/>
              <a:uFillTx/>
              <a:ea typeface="+mn-ea"/>
              <a:cs typeface="+mn-cs"/>
            </a:endParaRPr>
          </a:p>
        </p:txBody>
      </p:sp>
      <p:sp>
        <p:nvSpPr>
          <p:cNvPr id="5" name="Slide Number Placeholder 4"/>
          <p:cNvSpPr>
            <a:spLocks noGrp="1"/>
          </p:cNvSpPr>
          <p:nvPr>
            <p:ph type="sldNum" sz="quarter" idx="12"/>
          </p:nvPr>
        </p:nvSpPr>
        <p:spPr/>
        <p:txBody>
          <a:bodyPr/>
          <a:lstStyle/>
          <a:p>
            <a:r>
              <a:rPr lang="en-US"/>
              <a:t>Cynergy4MIE - Confidential</a:t>
            </a:r>
            <a:endParaRPr lang="en-US"/>
          </a:p>
        </p:txBody>
      </p:sp>
      <p:sp>
        <p:nvSpPr>
          <p:cNvPr id="7" name="Pavadinimas 2"/>
          <p:cNvSpPr txBox="1"/>
          <p:nvPr/>
        </p:nvSpPr>
        <p:spPr>
          <a:xfrm>
            <a:off x="869906" y="379618"/>
            <a:ext cx="9795874" cy="6709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181659"/>
                </a:solidFill>
              </a:rPr>
              <a:t>Demo 4.2 Road Condition Monitoring</a:t>
            </a:r>
            <a:endParaRPr lang="lt-LT">
              <a:solidFill>
                <a:srgbClr val="181659"/>
              </a:solidFill>
            </a:endParaRPr>
          </a:p>
        </p:txBody>
      </p:sp>
      <p:sp>
        <p:nvSpPr>
          <p:cNvPr id="10" name="Textfeld 9"/>
          <p:cNvSpPr txBox="1"/>
          <p:nvPr/>
        </p:nvSpPr>
        <p:spPr>
          <a:xfrm>
            <a:off x="6068326" y="1072126"/>
            <a:ext cx="2541290" cy="369332"/>
          </a:xfrm>
          <a:prstGeom prst="rect">
            <a:avLst/>
          </a:prstGeom>
          <a:noFill/>
        </p:spPr>
        <p:txBody>
          <a:bodyPr wrap="square">
            <a:spAutoFit/>
          </a:bodyPr>
          <a:lstStyle/>
          <a:p>
            <a:r>
              <a:rPr lang="en-US" noProof="0"/>
              <a:t>SUMO traffic simulation</a:t>
            </a:r>
            <a:endParaRPr lang="en-US" noProof="0"/>
          </a:p>
        </p:txBody>
      </p:sp>
      <p:sp>
        <p:nvSpPr>
          <p:cNvPr id="11" name="Textfeld 10"/>
          <p:cNvSpPr txBox="1"/>
          <p:nvPr/>
        </p:nvSpPr>
        <p:spPr>
          <a:xfrm>
            <a:off x="5920133" y="5987015"/>
            <a:ext cx="3724795" cy="369332"/>
          </a:xfrm>
          <a:prstGeom prst="rect">
            <a:avLst/>
          </a:prstGeom>
          <a:noFill/>
        </p:spPr>
        <p:txBody>
          <a:bodyPr wrap="square">
            <a:spAutoFit/>
          </a:bodyPr>
          <a:lstStyle/>
          <a:p>
            <a:r>
              <a:rPr lang="en-US" noProof="0"/>
              <a:t>Satellite data (source: Insar.sk)</a:t>
            </a:r>
            <a:endParaRPr lang="en-US" noProof="0"/>
          </a:p>
        </p:txBody>
      </p:sp>
      <p:sp>
        <p:nvSpPr>
          <p:cNvPr id="13" name="Textfeld 12"/>
          <p:cNvSpPr txBox="1"/>
          <p:nvPr/>
        </p:nvSpPr>
        <p:spPr>
          <a:xfrm>
            <a:off x="9507855" y="1831975"/>
            <a:ext cx="2576195" cy="645160"/>
          </a:xfrm>
          <a:prstGeom prst="rect">
            <a:avLst/>
          </a:prstGeom>
          <a:noFill/>
        </p:spPr>
        <p:txBody>
          <a:bodyPr wrap="square">
            <a:spAutoFit/>
          </a:bodyPr>
          <a:lstStyle/>
          <a:p>
            <a:r>
              <a:rPr lang="en-US" noProof="0"/>
              <a:t>Road survey vehicle</a:t>
            </a:r>
            <a:endParaRPr lang="en-US" noProof="0"/>
          </a:p>
          <a:p>
            <a:r>
              <a:rPr lang="de-DE"/>
              <a:t>(source: XENOMATIX) ​</a:t>
            </a:r>
            <a:endParaRPr lang="de-DE"/>
          </a:p>
        </p:txBody>
      </p:sp>
      <p:pic>
        <p:nvPicPr>
          <p:cNvPr id="1026" name="Picture 2" descr="A car with a camera on top&#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14986" y="2623858"/>
            <a:ext cx="3869064" cy="2573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p:cNvPicPr>
          <p:nvPr/>
        </p:nvPicPr>
        <p:blipFill>
          <a:blip r:embed="rId2"/>
          <a:stretch>
            <a:fillRect/>
          </a:stretch>
        </p:blipFill>
        <p:spPr>
          <a:xfrm>
            <a:off x="5687856" y="1441458"/>
            <a:ext cx="3302231" cy="1836591"/>
          </a:xfrm>
          <a:prstGeom prst="rect">
            <a:avLst/>
          </a:prstGeom>
        </p:spPr>
      </p:pic>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856" y="3984309"/>
            <a:ext cx="3724795" cy="20100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181659"/>
                </a:solidFill>
                <a:sym typeface="+mn-ea"/>
              </a:rPr>
              <a:t>Demo 4.2 Road Condition Monitoring</a:t>
            </a:r>
            <a:endParaRPr lang="en-US"/>
          </a:p>
        </p:txBody>
      </p:sp>
      <p:sp>
        <p:nvSpPr>
          <p:cNvPr id="4" name="Slide Number Placeholder 3"/>
          <p:cNvSpPr>
            <a:spLocks noGrp="1"/>
          </p:cNvSpPr>
          <p:nvPr>
            <p:ph type="sldNum" sz="quarter" idx="12"/>
          </p:nvPr>
        </p:nvSpPr>
        <p:spPr/>
        <p:txBody>
          <a:bodyPr/>
          <a:lstStyle/>
          <a:p>
            <a:r>
              <a:rPr lang="en-US"/>
              <a:t>Cynergy4MIE - Confidential</a:t>
            </a:r>
            <a:endParaRPr lang="en-US"/>
          </a:p>
        </p:txBody>
      </p:sp>
      <p:sp>
        <p:nvSpPr>
          <p:cNvPr id="25" name="Rounded Rectangle 24"/>
          <p:cNvSpPr/>
          <p:nvPr/>
        </p:nvSpPr>
        <p:spPr>
          <a:xfrm>
            <a:off x="1831975" y="2091055"/>
            <a:ext cx="9042400" cy="38652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ltLang="en-US">
              <a:latin typeface="Calibri" charset="0"/>
            </a:endParaRPr>
          </a:p>
        </p:txBody>
      </p:sp>
      <p:sp>
        <p:nvSpPr>
          <p:cNvPr id="5" name="Rounded Rectangle 4"/>
          <p:cNvSpPr/>
          <p:nvPr/>
        </p:nvSpPr>
        <p:spPr>
          <a:xfrm>
            <a:off x="2169160" y="2743200"/>
            <a:ext cx="3463925" cy="868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en-US">
                <a:latin typeface="Calibri" charset="0"/>
              </a:rPr>
              <a:t>AI-based Crowd-sourced Road Condition Estimation with Indirect Sensor measurements</a:t>
            </a:r>
            <a:endParaRPr lang="de-DE" altLang="en-US">
              <a:latin typeface="Calibri" charset="0"/>
            </a:endParaRPr>
          </a:p>
        </p:txBody>
      </p:sp>
      <p:sp>
        <p:nvSpPr>
          <p:cNvPr id="6" name="Rounded Rectangle 5"/>
          <p:cNvSpPr/>
          <p:nvPr/>
        </p:nvSpPr>
        <p:spPr>
          <a:xfrm>
            <a:off x="2169160" y="4280535"/>
            <a:ext cx="3463925" cy="868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de-DE" altLang="en-US">
                <a:latin typeface="Calibri" charset="0"/>
                <a:sym typeface="+mn-ea"/>
              </a:rPr>
              <a:t>Road Condition Measurement with direct Real-World Sensor Data</a:t>
            </a:r>
            <a:endParaRPr lang="de-DE" altLang="en-US">
              <a:latin typeface="Calibri" charset="0"/>
              <a:sym typeface="+mn-ea"/>
            </a:endParaRPr>
          </a:p>
        </p:txBody>
      </p:sp>
      <p:sp>
        <p:nvSpPr>
          <p:cNvPr id="7" name="Rounded Rectangle 6"/>
          <p:cNvSpPr/>
          <p:nvPr/>
        </p:nvSpPr>
        <p:spPr>
          <a:xfrm>
            <a:off x="7313295" y="3550920"/>
            <a:ext cx="3269615" cy="868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de-DE" altLang="en-US">
                <a:latin typeface="Calibri" charset="0"/>
                <a:sym typeface="+mn-ea"/>
              </a:rPr>
              <a:t>Road Condition Monitoring with Satellite Data</a:t>
            </a:r>
            <a:endParaRPr lang="de-DE" altLang="en-US">
              <a:latin typeface="Calibri" charset="0"/>
              <a:sym typeface="+mn-ea"/>
            </a:endParaRPr>
          </a:p>
        </p:txBody>
      </p:sp>
      <p:cxnSp>
        <p:nvCxnSpPr>
          <p:cNvPr id="17" name="Straight Arrow Connector 16"/>
          <p:cNvCxnSpPr/>
          <p:nvPr/>
        </p:nvCxnSpPr>
        <p:spPr>
          <a:xfrm>
            <a:off x="3719195" y="3639185"/>
            <a:ext cx="0" cy="613410"/>
          </a:xfrm>
          <a:prstGeom prst="straightConnector1">
            <a:avLst/>
          </a:prstGeom>
          <a:ln w="28575" cmpd="sng">
            <a:solidFill>
              <a:schemeClr val="accent1">
                <a:shade val="50000"/>
              </a:schemeClr>
            </a:solidFill>
            <a:prstDash val="sysDot"/>
            <a:headEnd type="arrow"/>
            <a:tailEnd type="arrow"/>
          </a:ln>
        </p:spPr>
        <p:style>
          <a:lnRef idx="2">
            <a:schemeClr val="accent1"/>
          </a:lnRef>
          <a:fillRef idx="0">
            <a:schemeClr val="accent1"/>
          </a:fillRef>
          <a:effectRef idx="1">
            <a:schemeClr val="accent1"/>
          </a:effectRef>
          <a:fontRef idx="minor">
            <a:schemeClr val="tx1"/>
          </a:fontRef>
        </p:style>
      </p:cxnSp>
      <p:sp>
        <p:nvSpPr>
          <p:cNvPr id="18" name="Text Box 22"/>
          <p:cNvSpPr txBox="1"/>
          <p:nvPr/>
        </p:nvSpPr>
        <p:spPr>
          <a:xfrm>
            <a:off x="3719195" y="3745865"/>
            <a:ext cx="1358265" cy="368300"/>
          </a:xfrm>
          <a:prstGeom prst="rect">
            <a:avLst/>
          </a:prstGeom>
          <a:noFill/>
        </p:spPr>
        <p:txBody>
          <a:bodyPr wrap="square" rtlCol="0">
            <a:spAutoFit/>
          </a:bodyPr>
          <a:lstStyle/>
          <a:p>
            <a:r>
              <a:rPr lang="de-DE" altLang="en-US">
                <a:latin typeface="Calibri" charset="0"/>
              </a:rPr>
              <a:t>Benchmark</a:t>
            </a:r>
            <a:endParaRPr lang="de-DE" altLang="en-US">
              <a:latin typeface="Calibri" charset="0"/>
            </a:endParaRPr>
          </a:p>
        </p:txBody>
      </p:sp>
      <p:sp>
        <p:nvSpPr>
          <p:cNvPr id="8" name="Text Box 7"/>
          <p:cNvSpPr txBox="1"/>
          <p:nvPr/>
        </p:nvSpPr>
        <p:spPr>
          <a:xfrm>
            <a:off x="5464175" y="3623310"/>
            <a:ext cx="1524000" cy="645160"/>
          </a:xfrm>
          <a:prstGeom prst="rect">
            <a:avLst/>
          </a:prstGeom>
          <a:noFill/>
        </p:spPr>
        <p:txBody>
          <a:bodyPr wrap="square" rtlCol="0" anchor="t">
            <a:spAutoFit/>
          </a:bodyPr>
          <a:lstStyle/>
          <a:p>
            <a:r>
              <a:rPr lang="de-DE" altLang="en-US">
                <a:latin typeface="Calibri" charset="0"/>
              </a:rPr>
              <a:t>Prioritizatio</a:t>
            </a:r>
            <a:r>
              <a:rPr lang="de-DE" altLang="en-US">
                <a:latin typeface="Calibri" charset="0"/>
                <a:sym typeface="+mn-ea"/>
              </a:rPr>
              <a:t>n of risk zones</a:t>
            </a:r>
            <a:endParaRPr lang="en-US"/>
          </a:p>
        </p:txBody>
      </p:sp>
      <p:cxnSp>
        <p:nvCxnSpPr>
          <p:cNvPr id="15" name="Straight Arrow Connector 14"/>
          <p:cNvCxnSpPr>
            <a:stCxn id="7" idx="1"/>
            <a:endCxn id="5" idx="3"/>
          </p:cNvCxnSpPr>
          <p:nvPr/>
        </p:nvCxnSpPr>
        <p:spPr>
          <a:xfrm flipH="1" flipV="1">
            <a:off x="5633085" y="3177540"/>
            <a:ext cx="1680210" cy="80772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5633085" y="3985260"/>
            <a:ext cx="1680210" cy="729615"/>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0" name="Text Box 9"/>
          <p:cNvSpPr txBox="1"/>
          <p:nvPr/>
        </p:nvSpPr>
        <p:spPr>
          <a:xfrm>
            <a:off x="2169160" y="2346960"/>
            <a:ext cx="673100" cy="368300"/>
          </a:xfrm>
          <a:prstGeom prst="rect">
            <a:avLst/>
          </a:prstGeom>
          <a:noFill/>
        </p:spPr>
        <p:txBody>
          <a:bodyPr wrap="none" rtlCol="0" anchor="t">
            <a:spAutoFit/>
          </a:bodyPr>
          <a:lstStyle/>
          <a:p>
            <a:r>
              <a:rPr lang="de-DE" altLang="en-US" u="sng">
                <a:latin typeface="Calibri" charset="0"/>
                <a:sym typeface="+mn-ea"/>
              </a:rPr>
              <a:t>UC 1</a:t>
            </a:r>
            <a:endParaRPr lang="en-US" u="sng"/>
          </a:p>
        </p:txBody>
      </p:sp>
      <p:sp>
        <p:nvSpPr>
          <p:cNvPr id="13" name="Text Box 12"/>
          <p:cNvSpPr txBox="1"/>
          <p:nvPr/>
        </p:nvSpPr>
        <p:spPr>
          <a:xfrm>
            <a:off x="7313295" y="3177540"/>
            <a:ext cx="673100" cy="368300"/>
          </a:xfrm>
          <a:prstGeom prst="rect">
            <a:avLst/>
          </a:prstGeom>
          <a:noFill/>
        </p:spPr>
        <p:txBody>
          <a:bodyPr wrap="none" rtlCol="0" anchor="t">
            <a:spAutoFit/>
          </a:bodyPr>
          <a:lstStyle/>
          <a:p>
            <a:r>
              <a:rPr lang="de-DE" altLang="en-US" u="sng">
                <a:latin typeface="Calibri" charset="0"/>
                <a:sym typeface="+mn-ea"/>
              </a:rPr>
              <a:t>UC 3</a:t>
            </a:r>
            <a:endParaRPr lang="en-US" u="sng"/>
          </a:p>
        </p:txBody>
      </p:sp>
      <p:sp>
        <p:nvSpPr>
          <p:cNvPr id="14" name="Text Box 13"/>
          <p:cNvSpPr txBox="1"/>
          <p:nvPr/>
        </p:nvSpPr>
        <p:spPr>
          <a:xfrm>
            <a:off x="2169160" y="3912235"/>
            <a:ext cx="673100" cy="368300"/>
          </a:xfrm>
          <a:prstGeom prst="rect">
            <a:avLst/>
          </a:prstGeom>
          <a:noFill/>
        </p:spPr>
        <p:txBody>
          <a:bodyPr wrap="none" rtlCol="0" anchor="t">
            <a:spAutoFit/>
          </a:bodyPr>
          <a:lstStyle/>
          <a:p>
            <a:r>
              <a:rPr lang="de-DE" altLang="en-US" u="sng">
                <a:latin typeface="Calibri" charset="0"/>
                <a:sym typeface="+mn-ea"/>
              </a:rPr>
              <a:t>UC 2</a:t>
            </a:r>
            <a:endParaRPr lang="en-US" u="sng"/>
          </a:p>
        </p:txBody>
      </p:sp>
      <p:sp>
        <p:nvSpPr>
          <p:cNvPr id="16" name="Text Box 15"/>
          <p:cNvSpPr txBox="1"/>
          <p:nvPr/>
        </p:nvSpPr>
        <p:spPr>
          <a:xfrm>
            <a:off x="4866640" y="2128520"/>
            <a:ext cx="3213100" cy="398780"/>
          </a:xfrm>
          <a:prstGeom prst="rect">
            <a:avLst/>
          </a:prstGeom>
          <a:noFill/>
        </p:spPr>
        <p:txBody>
          <a:bodyPr wrap="none" rtlCol="0" anchor="t">
            <a:spAutoFit/>
          </a:bodyPr>
          <a:lstStyle/>
          <a:p>
            <a:pPr algn="l"/>
            <a:r>
              <a:rPr lang="de-DE" altLang="en-US" sz="2000" u="sng">
                <a:latin typeface="Calibri" charset="0"/>
                <a:sym typeface="+mn-ea"/>
              </a:rPr>
              <a:t>Road Condition Monitoring</a:t>
            </a:r>
            <a:endParaRPr lang="de-DE" altLang="en-US" sz="2000" u="sng">
              <a:latin typeface="Calibri"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urinio vietos rezervavimo ženklas 1"/>
          <p:cNvSpPr>
            <a:spLocks noGrp="1"/>
          </p:cNvSpPr>
          <p:nvPr>
            <p:ph idx="1"/>
          </p:nvPr>
        </p:nvSpPr>
        <p:spPr>
          <a:xfrm>
            <a:off x="894302" y="1422400"/>
            <a:ext cx="10685080" cy="4494924"/>
          </a:xfrm>
        </p:spPr>
        <p:txBody>
          <a:bodyPr/>
          <a:lstStyle/>
          <a:p>
            <a:pPr marL="0" indent="0">
              <a:lnSpc>
                <a:spcPct val="120000"/>
              </a:lnSpc>
              <a:spcBef>
                <a:spcPts val="500"/>
              </a:spcBef>
              <a:buSzPct val="125000"/>
              <a:buNone/>
              <a:defRPr/>
            </a:pPr>
            <a:r>
              <a:rPr kumimoji="0" lang="en-US" sz="2000" b="0" i="0" u="none" strike="noStrike" kern="1200" cap="none" spc="0" normalizeH="0" baseline="0" noProof="0">
                <a:ln>
                  <a:noFill/>
                </a:ln>
                <a:solidFill>
                  <a:srgbClr val="181659"/>
                </a:solidFill>
                <a:effectLst/>
                <a:uLnTx/>
                <a:uFillTx/>
                <a:ea typeface="+mn-ea"/>
                <a:cs typeface="+mn-cs"/>
              </a:rPr>
              <a:t>UC 1: AI-based Crowd-sourced Road Condition Estimation with Indirect Sensor Measurements</a:t>
            </a:r>
            <a:endParaRPr kumimoji="0" lang="en-US" sz="2000" b="0" i="0" u="none" strike="noStrike" kern="1200" cap="none" spc="0" normalizeH="0" baseline="0" noProof="0">
              <a:ln>
                <a:noFill/>
              </a:ln>
              <a:solidFill>
                <a:srgbClr val="181659"/>
              </a:solidFill>
              <a:effectLst/>
              <a:uLnTx/>
              <a:uFillTx/>
              <a:ea typeface="+mn-ea"/>
              <a:cs typeface="+mn-cs"/>
            </a:endParaRPr>
          </a:p>
        </p:txBody>
      </p:sp>
      <p:sp>
        <p:nvSpPr>
          <p:cNvPr id="5" name="Slide Number Placeholder 4"/>
          <p:cNvSpPr>
            <a:spLocks noGrp="1"/>
          </p:cNvSpPr>
          <p:nvPr>
            <p:ph type="sldNum" sz="quarter" idx="12"/>
          </p:nvPr>
        </p:nvSpPr>
        <p:spPr/>
        <p:txBody>
          <a:bodyPr/>
          <a:lstStyle/>
          <a:p>
            <a:r>
              <a:rPr lang="en-US"/>
              <a:t>Cynergy4MIE - Confidential</a:t>
            </a:r>
            <a:endParaRPr lang="en-US"/>
          </a:p>
        </p:txBody>
      </p:sp>
      <p:sp>
        <p:nvSpPr>
          <p:cNvPr id="7" name="Pavadinimas 2"/>
          <p:cNvSpPr txBox="1"/>
          <p:nvPr/>
        </p:nvSpPr>
        <p:spPr>
          <a:xfrm>
            <a:off x="869906" y="379618"/>
            <a:ext cx="9795874" cy="6709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181659"/>
                </a:solidFill>
              </a:rPr>
              <a:t>Demo 4.2 UC 1</a:t>
            </a:r>
            <a:endParaRPr lang="lt-LT">
              <a:solidFill>
                <a:srgbClr val="181659"/>
              </a:solidFill>
            </a:endParaRPr>
          </a:p>
        </p:txBody>
      </p:sp>
      <p:sp>
        <p:nvSpPr>
          <p:cNvPr id="3" name="Rounded Rectangle 5"/>
          <p:cNvSpPr/>
          <p:nvPr/>
        </p:nvSpPr>
        <p:spPr>
          <a:xfrm>
            <a:off x="2162175" y="2258695"/>
            <a:ext cx="6096635" cy="36588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endParaRPr lang="de-DE" altLang="en-US">
              <a:latin typeface="Calibri" charset="0"/>
            </a:endParaRPr>
          </a:p>
          <a:p>
            <a:pPr algn="ctr"/>
            <a:r>
              <a:rPr lang="de-DE" altLang="en-US">
                <a:latin typeface="Calibri" charset="0"/>
              </a:rPr>
              <a:t>SUMO simulation / test drive</a:t>
            </a:r>
            <a:endParaRPr lang="de-DE" altLang="en-US">
              <a:latin typeface="Calibri" charset="0"/>
            </a:endParaRPr>
          </a:p>
        </p:txBody>
      </p:sp>
      <p:sp>
        <p:nvSpPr>
          <p:cNvPr id="8" name="Rounded Rectangle 6"/>
          <p:cNvSpPr/>
          <p:nvPr/>
        </p:nvSpPr>
        <p:spPr>
          <a:xfrm>
            <a:off x="8515137" y="2600437"/>
            <a:ext cx="2621915" cy="931545"/>
          </a:xfrm>
          <a:prstGeom prst="roundRect">
            <a:avLst/>
          </a:prstGeom>
          <a:ln>
            <a:solidFill>
              <a:srgbClr val="4EA72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altLang="en-US">
                <a:latin typeface="Calibri" charset="0"/>
                <a:sym typeface="+mn-ea"/>
              </a:rPr>
              <a:t>AI-based crowd-sourced estimation system</a:t>
            </a:r>
            <a:endParaRPr lang="de-DE" altLang="en-US">
              <a:latin typeface="Calibri" charset="0"/>
              <a:sym typeface="+mn-ea"/>
            </a:endParaRPr>
          </a:p>
        </p:txBody>
      </p:sp>
      <p:sp>
        <p:nvSpPr>
          <p:cNvPr id="9" name="Rounded Rectangle 7"/>
          <p:cNvSpPr/>
          <p:nvPr/>
        </p:nvSpPr>
        <p:spPr>
          <a:xfrm>
            <a:off x="2387600" y="2654935"/>
            <a:ext cx="1403985" cy="8159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altLang="en-US">
                <a:latin typeface="Calibri" charset="0"/>
              </a:rPr>
              <a:t>Road Anomalies</a:t>
            </a:r>
            <a:endParaRPr lang="de-DE" altLang="en-US">
              <a:latin typeface="Calibri" charset="0"/>
            </a:endParaRPr>
          </a:p>
        </p:txBody>
      </p:sp>
      <p:sp>
        <p:nvSpPr>
          <p:cNvPr id="10" name="Rounded Rectangle 8"/>
          <p:cNvSpPr/>
          <p:nvPr/>
        </p:nvSpPr>
        <p:spPr>
          <a:xfrm>
            <a:off x="4328160" y="2401570"/>
            <a:ext cx="3136265" cy="132207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r"/>
            <a:r>
              <a:rPr lang="de-DE" altLang="en-US">
                <a:latin typeface="Calibri" charset="0"/>
              </a:rPr>
              <a:t>Agents</a:t>
            </a:r>
            <a:endParaRPr lang="de-DE" altLang="en-US">
              <a:latin typeface="Calibri" charset="0"/>
            </a:endParaRPr>
          </a:p>
        </p:txBody>
      </p:sp>
      <p:sp>
        <p:nvSpPr>
          <p:cNvPr id="11" name="Rounded Rectangle 12"/>
          <p:cNvSpPr/>
          <p:nvPr/>
        </p:nvSpPr>
        <p:spPr>
          <a:xfrm>
            <a:off x="8512810" y="3990340"/>
            <a:ext cx="2617470" cy="61531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altLang="en-US">
                <a:latin typeface="Calibri" charset="0"/>
              </a:rPr>
              <a:t>Road Condition Map</a:t>
            </a:r>
            <a:endParaRPr lang="de-DE" altLang="en-US">
              <a:latin typeface="Calibri" charset="0"/>
            </a:endParaRPr>
          </a:p>
        </p:txBody>
      </p:sp>
      <p:cxnSp>
        <p:nvCxnSpPr>
          <p:cNvPr id="12" name="Straight Arrow Connector 14"/>
          <p:cNvCxnSpPr>
            <a:stCxn id="9" idx="3"/>
            <a:endCxn id="10" idx="1"/>
          </p:cNvCxnSpPr>
          <p:nvPr/>
        </p:nvCxnSpPr>
        <p:spPr>
          <a:xfrm flipV="1">
            <a:off x="3791372" y="3062717"/>
            <a:ext cx="53657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6"/>
          <p:cNvCxnSpPr>
            <a:stCxn id="10" idx="3"/>
            <a:endCxn id="8" idx="1"/>
          </p:cNvCxnSpPr>
          <p:nvPr/>
        </p:nvCxnSpPr>
        <p:spPr>
          <a:xfrm>
            <a:off x="7464212" y="3062717"/>
            <a:ext cx="1050925" cy="38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7"/>
          <p:cNvCxnSpPr/>
          <p:nvPr/>
        </p:nvCxnSpPr>
        <p:spPr>
          <a:xfrm flipH="1">
            <a:off x="9821332" y="3548492"/>
            <a:ext cx="1270" cy="451485"/>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15" name="Rounded Rectangle 9"/>
          <p:cNvSpPr/>
          <p:nvPr/>
        </p:nvSpPr>
        <p:spPr>
          <a:xfrm>
            <a:off x="4446270" y="2616835"/>
            <a:ext cx="1899285" cy="85471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de-DE" altLang="en-US" dirty="0">
                <a:latin typeface="Calibri"/>
                <a:ea typeface="Calibri"/>
                <a:cs typeface="Calibri"/>
              </a:rPr>
              <a:t> Road </a:t>
            </a:r>
            <a:r>
              <a:rPr lang="de-DE" altLang="en-US" dirty="0" err="1">
                <a:latin typeface="Calibri"/>
                <a:ea typeface="Calibri"/>
                <a:cs typeface="Calibri"/>
              </a:rPr>
              <a:t>Anomaly</a:t>
            </a:r>
            <a:r>
              <a:rPr lang="de-DE" altLang="en-US" dirty="0">
                <a:latin typeface="Calibri"/>
                <a:ea typeface="Calibri"/>
                <a:cs typeface="Calibri"/>
              </a:rPr>
              <a:t> </a:t>
            </a:r>
            <a:r>
              <a:rPr lang="de-DE" altLang="en-US" dirty="0" err="1">
                <a:latin typeface="Calibri"/>
                <a:ea typeface="Calibri"/>
                <a:cs typeface="Calibri"/>
              </a:rPr>
              <a:t>Detection</a:t>
            </a:r>
            <a:endParaRPr lang="de-DE" altLang="en-US" dirty="0">
              <a:latin typeface="Calibri"/>
              <a:ea typeface="Calibri"/>
              <a:cs typeface="Calibri"/>
            </a:endParaRPr>
          </a:p>
        </p:txBody>
      </p:sp>
      <p:graphicFrame>
        <p:nvGraphicFramePr>
          <p:cNvPr id="16" name="Table 32"/>
          <p:cNvGraphicFramePr>
            <a:graphicFrameLocks noGrp="1"/>
          </p:cNvGraphicFramePr>
          <p:nvPr/>
        </p:nvGraphicFramePr>
        <p:xfrm>
          <a:off x="7489612" y="3142092"/>
          <a:ext cx="999490" cy="406400"/>
        </p:xfrm>
        <a:graphic>
          <a:graphicData uri="http://schemas.openxmlformats.org/drawingml/2006/table">
            <a:tbl>
              <a:tblPr firstRow="1" bandRow="1">
                <a:tableStyleId>{5C22544A-7EE6-4342-B048-85BDC9FD1C3A}</a:tableStyleId>
              </a:tblPr>
              <a:tblGrid>
                <a:gridCol w="999490"/>
              </a:tblGrid>
              <a:tr h="406400">
                <a:tc>
                  <a:txBody>
                    <a:bodyPr/>
                    <a:lstStyle/>
                    <a:p>
                      <a:pPr algn="ctr"/>
                      <a:endParaRPr lang="en-US"/>
                    </a:p>
                  </a:txBody>
                  <a:tcPr>
                    <a:blipFill>
                      <a:blip r:embed="rId1"/>
                      <a:stretch>
                        <a:fillRect/>
                      </a:stretch>
                    </a:blipFill>
                  </a:tcPr>
                </a:tc>
              </a:tr>
            </a:tbl>
          </a:graphicData>
        </a:graphic>
      </p:graphicFrame>
      <p:pic>
        <p:nvPicPr>
          <p:cNvPr id="18" name="Picture 20" descr="itmlLogo_png_"/>
          <p:cNvPicPr>
            <a:picLocks noChangeAspect="1"/>
          </p:cNvPicPr>
          <p:nvPr/>
        </p:nvPicPr>
        <p:blipFill>
          <a:blip r:embed="rId2"/>
          <a:stretch>
            <a:fillRect/>
          </a:stretch>
        </p:blipFill>
        <p:spPr>
          <a:xfrm>
            <a:off x="10923057" y="4255882"/>
            <a:ext cx="773430" cy="511175"/>
          </a:xfrm>
          <a:prstGeom prst="rect">
            <a:avLst/>
          </a:prstGeom>
        </p:spPr>
      </p:pic>
      <p:graphicFrame>
        <p:nvGraphicFramePr>
          <p:cNvPr id="21" name="Table 34"/>
          <p:cNvGraphicFramePr>
            <a:graphicFrameLocks noGrp="1"/>
          </p:cNvGraphicFramePr>
          <p:nvPr/>
        </p:nvGraphicFramePr>
        <p:xfrm>
          <a:off x="6463452" y="2338817"/>
          <a:ext cx="1440815" cy="572770"/>
        </p:xfrm>
        <a:graphic>
          <a:graphicData uri="http://schemas.openxmlformats.org/drawingml/2006/table">
            <a:tbl>
              <a:tblPr firstRow="1" bandRow="1">
                <a:tableStyleId>{5C22544A-7EE6-4342-B048-85BDC9FD1C3A}</a:tableStyleId>
              </a:tblPr>
              <a:tblGrid>
                <a:gridCol w="1440815"/>
              </a:tblGrid>
              <a:tr h="572770">
                <a:tc>
                  <a:txBody>
                    <a:bodyPr/>
                    <a:lstStyle/>
                    <a:p>
                      <a:pPr marL="0" algn="ctr" defTabSz="914400" rtl="0" eaLnBrk="1" latinLnBrk="0" hangingPunct="1"/>
                      <a:endParaRPr lang="en-US" sz="1800" kern="1200">
                        <a:solidFill>
                          <a:schemeClr val="dk1"/>
                        </a:solidFill>
                        <a:latin typeface="+mn-lt"/>
                        <a:ea typeface="+mn-ea"/>
                        <a:cs typeface="+mn-cs"/>
                      </a:endParaRPr>
                    </a:p>
                  </a:txBody>
                  <a:tcPr>
                    <a:blipFill>
                      <a:blip r:embed="rId3"/>
                      <a:stretch>
                        <a:fillRect/>
                      </a:stretch>
                    </a:blipFill>
                  </a:tcPr>
                </a:tc>
              </a:tr>
            </a:tbl>
          </a:graphicData>
        </a:graphic>
      </p:graphicFrame>
      <p:graphicFrame>
        <p:nvGraphicFramePr>
          <p:cNvPr id="22" name="Table 35"/>
          <p:cNvGraphicFramePr>
            <a:graphicFrameLocks noGrp="1"/>
          </p:cNvGraphicFramePr>
          <p:nvPr/>
        </p:nvGraphicFramePr>
        <p:xfrm>
          <a:off x="7010822" y="5351257"/>
          <a:ext cx="1336040" cy="463550"/>
        </p:xfrm>
        <a:graphic>
          <a:graphicData uri="http://schemas.openxmlformats.org/drawingml/2006/table">
            <a:tbl>
              <a:tblPr firstRow="1" bandRow="1">
                <a:tableStyleId>{5C22544A-7EE6-4342-B048-85BDC9FD1C3A}</a:tableStyleId>
              </a:tblPr>
              <a:tblGrid>
                <a:gridCol w="1336040"/>
              </a:tblGrid>
              <a:tr h="463550">
                <a:tc>
                  <a:txBody>
                    <a:bodyPr/>
                    <a:lstStyle/>
                    <a:p>
                      <a:pPr algn="ctr"/>
                      <a:endParaRPr lang="en-US"/>
                    </a:p>
                  </a:txBody>
                  <a:tcPr>
                    <a:blipFill>
                      <a:blip r:embed="rId4"/>
                      <a:stretch>
                        <a:fillRect/>
                      </a:stretch>
                    </a:blipFill>
                  </a:tcPr>
                </a:tc>
              </a:tr>
            </a:tbl>
          </a:graphicData>
        </a:graphic>
      </p:graphicFrame>
      <p:graphicFrame>
        <p:nvGraphicFramePr>
          <p:cNvPr id="23" name="Table 36"/>
          <p:cNvGraphicFramePr>
            <a:graphicFrameLocks noGrp="1"/>
          </p:cNvGraphicFramePr>
          <p:nvPr/>
        </p:nvGraphicFramePr>
        <p:xfrm>
          <a:off x="10706522" y="3259567"/>
          <a:ext cx="1336040" cy="463550"/>
        </p:xfrm>
        <a:graphic>
          <a:graphicData uri="http://schemas.openxmlformats.org/drawingml/2006/table">
            <a:tbl>
              <a:tblPr firstRow="1" bandRow="1">
                <a:tableStyleId>{5C22544A-7EE6-4342-B048-85BDC9FD1C3A}</a:tableStyleId>
              </a:tblPr>
              <a:tblGrid>
                <a:gridCol w="1336040"/>
              </a:tblGrid>
              <a:tr h="463550">
                <a:tc>
                  <a:txBody>
                    <a:bodyPr/>
                    <a:lstStyle/>
                    <a:p>
                      <a:pPr algn="ctr"/>
                      <a:endParaRPr lang="en-US"/>
                    </a:p>
                  </a:txBody>
                  <a:tcPr>
                    <a:blipFill>
                      <a:blip r:embed="rId4"/>
                      <a:stretch>
                        <a:fillRect/>
                      </a:stretch>
                    </a:blipFill>
                  </a:tcPr>
                </a:tc>
              </a:tr>
            </a:tbl>
          </a:graphicData>
        </a:graphic>
      </p:graphicFrame>
      <p:pic>
        <p:nvPicPr>
          <p:cNvPr id="24" name="Picture 23"/>
          <p:cNvPicPr>
            <a:picLocks noChangeAspect="1"/>
          </p:cNvPicPr>
          <p:nvPr/>
        </p:nvPicPr>
        <p:blipFill>
          <a:blip r:embed="rId5"/>
          <a:stretch>
            <a:fillRect/>
          </a:stretch>
        </p:blipFill>
        <p:spPr>
          <a:xfrm>
            <a:off x="8969584" y="3569880"/>
            <a:ext cx="736362" cy="398862"/>
          </a:xfrm>
          <a:prstGeom prst="rect">
            <a:avLst/>
          </a:prstGeom>
        </p:spPr>
      </p:pic>
      <p:sp>
        <p:nvSpPr>
          <p:cNvPr id="25" name="Rounded Rectangle 24"/>
          <p:cNvSpPr/>
          <p:nvPr/>
        </p:nvSpPr>
        <p:spPr>
          <a:xfrm>
            <a:off x="401320" y="2694305"/>
            <a:ext cx="1449705" cy="7359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de-DE" altLang="en-US">
                <a:latin typeface="Calibri" charset="0"/>
              </a:rPr>
              <a:t>UC 2 / UC 3</a:t>
            </a:r>
            <a:endParaRPr lang="de-DE" altLang="en-US">
              <a:latin typeface="Calibri" charset="0"/>
            </a:endParaRPr>
          </a:p>
        </p:txBody>
      </p:sp>
      <p:cxnSp>
        <p:nvCxnSpPr>
          <p:cNvPr id="29" name="Straight Arrow Connector 14"/>
          <p:cNvCxnSpPr>
            <a:stCxn id="25" idx="3"/>
            <a:endCxn id="9" idx="1"/>
          </p:cNvCxnSpPr>
          <p:nvPr/>
        </p:nvCxnSpPr>
        <p:spPr>
          <a:xfrm>
            <a:off x="1851025" y="3062605"/>
            <a:ext cx="53657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Rounded Rectangle 6"/>
          <p:cNvSpPr/>
          <p:nvPr/>
        </p:nvSpPr>
        <p:spPr>
          <a:xfrm>
            <a:off x="8519160" y="5114290"/>
            <a:ext cx="2618105" cy="7645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de-DE" altLang="en-US">
                <a:latin typeface="Calibri" charset="0"/>
                <a:sym typeface="+mn-ea"/>
              </a:rPr>
              <a:t>UC 2</a:t>
            </a:r>
            <a:endParaRPr lang="de-DE" altLang="en-US">
              <a:latin typeface="Calibri" charset="0"/>
              <a:sym typeface="+mn-ea"/>
            </a:endParaRPr>
          </a:p>
        </p:txBody>
      </p:sp>
      <p:cxnSp>
        <p:nvCxnSpPr>
          <p:cNvPr id="19" name="Straight Arrow Connector 18"/>
          <p:cNvCxnSpPr>
            <a:stCxn id="11" idx="2"/>
            <a:endCxn id="4" idx="0"/>
          </p:cNvCxnSpPr>
          <p:nvPr/>
        </p:nvCxnSpPr>
        <p:spPr>
          <a:xfrm>
            <a:off x="9821545" y="4605655"/>
            <a:ext cx="6985" cy="508635"/>
          </a:xfrm>
          <a:prstGeom prst="straightConnector1">
            <a:avLst/>
          </a:prstGeom>
          <a:ln w="28575" cmpd="sng">
            <a:solidFill>
              <a:schemeClr val="accent1">
                <a:shade val="50000"/>
              </a:schemeClr>
            </a:solidFill>
            <a:prstDash val="sysDot"/>
            <a:headEnd type="arrow"/>
            <a:tailEnd type="arrow"/>
          </a:ln>
        </p:spPr>
        <p:style>
          <a:lnRef idx="2">
            <a:schemeClr val="accent1"/>
          </a:lnRef>
          <a:fillRef idx="0">
            <a:schemeClr val="accent1"/>
          </a:fillRef>
          <a:effectRef idx="1">
            <a:schemeClr val="accent1"/>
          </a:effectRef>
          <a:fontRef idx="minor">
            <a:schemeClr val="tx1"/>
          </a:fontRef>
        </p:style>
      </p:cxnSp>
      <p:sp>
        <p:nvSpPr>
          <p:cNvPr id="20" name="Text Box 22"/>
          <p:cNvSpPr txBox="1"/>
          <p:nvPr/>
        </p:nvSpPr>
        <p:spPr>
          <a:xfrm>
            <a:off x="9828530" y="4675505"/>
            <a:ext cx="1358265" cy="368300"/>
          </a:xfrm>
          <a:prstGeom prst="rect">
            <a:avLst/>
          </a:prstGeom>
          <a:noFill/>
        </p:spPr>
        <p:txBody>
          <a:bodyPr wrap="square" rtlCol="0">
            <a:spAutoFit/>
          </a:bodyPr>
          <a:lstStyle/>
          <a:p>
            <a:r>
              <a:rPr lang="de-DE" altLang="en-US">
                <a:latin typeface="Calibri" charset="0"/>
              </a:rPr>
              <a:t>Benchmark</a:t>
            </a:r>
            <a:endParaRPr lang="de-DE" altLang="en-US">
              <a:latin typeface="Calibri" charset="0"/>
            </a:endParaRPr>
          </a:p>
        </p:txBody>
      </p:sp>
      <p:pic>
        <p:nvPicPr>
          <p:cNvPr id="31" name="Picture 30" descr="Bild3"/>
          <p:cNvPicPr>
            <a:picLocks noChangeAspect="1"/>
          </p:cNvPicPr>
          <p:nvPr/>
        </p:nvPicPr>
        <p:blipFill>
          <a:blip r:embed="rId6"/>
          <a:stretch>
            <a:fillRect/>
          </a:stretch>
        </p:blipFill>
        <p:spPr>
          <a:xfrm>
            <a:off x="3425825" y="3845560"/>
            <a:ext cx="3940175" cy="13836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181659"/>
                </a:solidFill>
                <a:sym typeface="+mn-ea"/>
              </a:rPr>
              <a:t>Demo 4.2 UC 1</a:t>
            </a:r>
            <a:endParaRPr lang="en-US"/>
          </a:p>
        </p:txBody>
      </p:sp>
      <p:sp>
        <p:nvSpPr>
          <p:cNvPr id="4" name="Slide Number Placeholder 3"/>
          <p:cNvSpPr>
            <a:spLocks noGrp="1"/>
          </p:cNvSpPr>
          <p:nvPr>
            <p:ph type="sldNum" sz="quarter" idx="12"/>
          </p:nvPr>
        </p:nvSpPr>
        <p:spPr/>
        <p:txBody>
          <a:bodyPr/>
          <a:lstStyle/>
          <a:p>
            <a:r>
              <a:rPr lang="en-US"/>
              <a:t>Cynergy4MIE - Confidential</a:t>
            </a:r>
            <a:endParaRPr lang="en-US"/>
          </a:p>
        </p:txBody>
      </p:sp>
      <p:pic>
        <p:nvPicPr>
          <p:cNvPr id="3" name="Picture 2"/>
          <p:cNvPicPr>
            <a:picLocks noChangeAspect="1"/>
          </p:cNvPicPr>
          <p:nvPr/>
        </p:nvPicPr>
        <p:blipFill>
          <a:blip r:embed="rId1"/>
          <a:stretch>
            <a:fillRect/>
          </a:stretch>
        </p:blipFill>
        <p:spPr>
          <a:xfrm>
            <a:off x="1711960" y="1823720"/>
            <a:ext cx="7705090" cy="42538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UC 4.2.1 Overview</a:t>
            </a:r>
            <a:endParaRPr lang="de-DE" altLang="en-US">
              <a:latin typeface="Calibri" charset="0"/>
            </a:endParaRPr>
          </a:p>
        </p:txBody>
      </p:sp>
      <p:sp>
        <p:nvSpPr>
          <p:cNvPr id="3" name="Content Placeholder 2"/>
          <p:cNvSpPr>
            <a:spLocks noGrp="1"/>
          </p:cNvSpPr>
          <p:nvPr>
            <p:ph idx="1"/>
          </p:nvPr>
        </p:nvSpPr>
        <p:spPr>
          <a:xfrm>
            <a:off x="868680" y="1847850"/>
            <a:ext cx="4650105" cy="4351655"/>
          </a:xfrm>
        </p:spPr>
        <p:txBody>
          <a:bodyPr>
            <a:noAutofit/>
          </a:bodyPr>
          <a:p>
            <a:pPr marL="0" indent="0">
              <a:buNone/>
            </a:pPr>
            <a:r>
              <a:rPr lang="de-DE" altLang="en-US" sz="1600" b="1">
                <a:latin typeface="Calibri" charset="0"/>
              </a:rPr>
              <a:t>Highlights</a:t>
            </a:r>
            <a:endParaRPr lang="de-DE" altLang="en-US" sz="1600">
              <a:latin typeface="Calibri" charset="0"/>
            </a:endParaRPr>
          </a:p>
          <a:p>
            <a:r>
              <a:rPr lang="de-DE" altLang="en-US" sz="1600">
                <a:latin typeface="Calibri" charset="0"/>
              </a:rPr>
              <a:t>Indirect-measurement sensor fusion enabling AI-based crowd-sourced road-condition estimation.</a:t>
            </a:r>
            <a:endParaRPr lang="de-DE" altLang="en-US" sz="1600">
              <a:latin typeface="Calibri" charset="0"/>
            </a:endParaRPr>
          </a:p>
          <a:p>
            <a:r>
              <a:rPr lang="de-DE" altLang="en-US" sz="1600">
                <a:latin typeface="Calibri" charset="0"/>
              </a:rPr>
              <a:t>Detection of UC2/UC3 anomalies via inertial sensors; multi-agent fusion from simulated and real vehicles.</a:t>
            </a:r>
            <a:endParaRPr lang="de-DE" altLang="en-US" sz="1600">
              <a:latin typeface="Calibri" charset="0"/>
            </a:endParaRPr>
          </a:p>
          <a:p>
            <a:r>
              <a:rPr lang="de-DE" altLang="en-US" sz="1600">
                <a:latin typeface="Calibri" charset="0"/>
              </a:rPr>
              <a:t>Digital-twin and trace-driven network-emulation environment for realistic performance evaluation.</a:t>
            </a:r>
            <a:endParaRPr lang="de-DE" altLang="en-US" sz="1600">
              <a:latin typeface="Calibri" charset="0"/>
            </a:endParaRPr>
          </a:p>
          <a:p>
            <a:r>
              <a:rPr lang="de-DE" altLang="en-US" sz="1600">
                <a:latin typeface="Calibri" charset="0"/>
              </a:rPr>
              <a:t>vECU ensuring deterministic execution, monitoring, debugging, and profiling of the detection layer.</a:t>
            </a:r>
            <a:endParaRPr lang="de-DE" altLang="en-US" sz="1600">
              <a:latin typeface="Calibri" charset="0"/>
            </a:endParaRPr>
          </a:p>
          <a:p>
            <a:r>
              <a:rPr lang="de-DE" altLang="en-US" sz="1600">
                <a:latin typeface="Calibri" charset="0"/>
              </a:rPr>
              <a:t>Common visualization platform providing the shared Road Condition Map for UC2 benchmarking.</a:t>
            </a:r>
            <a:endParaRPr lang="de-DE" altLang="en-US" sz="1600">
              <a:latin typeface="Calibri" charset="0"/>
            </a:endParaRPr>
          </a:p>
        </p:txBody>
      </p:sp>
      <p:sp>
        <p:nvSpPr>
          <p:cNvPr id="4" name="Slide Number Placeholder 3"/>
          <p:cNvSpPr>
            <a:spLocks noGrp="1"/>
          </p:cNvSpPr>
          <p:nvPr>
            <p:ph type="sldNum" sz="quarter" idx="12"/>
          </p:nvPr>
        </p:nvSpPr>
        <p:spPr/>
        <p:txBody>
          <a:bodyPr/>
          <a:p>
            <a:r>
              <a:rPr lang="en-US"/>
              <a:t>Cynergy4MIE - Confidential</a:t>
            </a:r>
            <a:endParaRPr lang="en-US"/>
          </a:p>
        </p:txBody>
      </p:sp>
      <p:sp>
        <p:nvSpPr>
          <p:cNvPr id="9" name="Content Placeholder 2"/>
          <p:cNvSpPr>
            <a:spLocks noGrp="1"/>
          </p:cNvSpPr>
          <p:nvPr/>
        </p:nvSpPr>
        <p:spPr>
          <a:xfrm>
            <a:off x="5978525" y="1848485"/>
            <a:ext cx="5375275" cy="4429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endParaRPr lang="de-DE" altLang="en-US">
              <a:latin typeface="Calibri" charset="0"/>
            </a:endParaRPr>
          </a:p>
        </p:txBody>
      </p:sp>
      <p:pic>
        <p:nvPicPr>
          <p:cNvPr id="304730314" name="Grafik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372100" y="2654935"/>
            <a:ext cx="6819900" cy="215011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de-DE" altLang="en-US">
                <a:latin typeface="Calibri" charset="0"/>
                <a:sym typeface="+mn-ea"/>
              </a:rPr>
              <a:t>UC 4.2.1 Updates</a:t>
            </a:r>
            <a:endParaRPr lang="en-US"/>
          </a:p>
        </p:txBody>
      </p:sp>
      <p:sp>
        <p:nvSpPr>
          <p:cNvPr id="3" name="Content Placeholder 2"/>
          <p:cNvSpPr>
            <a:spLocks noGrp="1"/>
          </p:cNvSpPr>
          <p:nvPr>
            <p:ph idx="1"/>
          </p:nvPr>
        </p:nvSpPr>
        <p:spPr>
          <a:xfrm>
            <a:off x="868680" y="1847850"/>
            <a:ext cx="4446270" cy="4351655"/>
          </a:xfrm>
        </p:spPr>
        <p:txBody>
          <a:bodyPr/>
          <a:p>
            <a:r>
              <a:rPr lang="de-DE" altLang="en-US">
                <a:latin typeface="Calibri" charset="0"/>
              </a:rPr>
              <a:t>Conversion of Ground truth data to a digital twin into SUMO simulation </a:t>
            </a:r>
            <a:endParaRPr lang="de-DE" altLang="en-US">
              <a:latin typeface="Calibri" charset="0"/>
            </a:endParaRPr>
          </a:p>
        </p:txBody>
      </p:sp>
      <p:sp>
        <p:nvSpPr>
          <p:cNvPr id="4" name="Slide Number Placeholder 3"/>
          <p:cNvSpPr>
            <a:spLocks noGrp="1"/>
          </p:cNvSpPr>
          <p:nvPr>
            <p:ph type="sldNum" sz="quarter" idx="12"/>
          </p:nvPr>
        </p:nvSpPr>
        <p:spPr/>
        <p:txBody>
          <a:bodyPr/>
          <a:p>
            <a:r>
              <a:rPr lang="en-US"/>
              <a:t>Cynergy4MIE - Confidential</a:t>
            </a:r>
            <a:endParaRPr lang="en-US"/>
          </a:p>
        </p:txBody>
      </p:sp>
      <p:pic>
        <p:nvPicPr>
          <p:cNvPr id="11" name="Picture 10" descr="pothole_Brussel_rural_img"/>
          <p:cNvPicPr>
            <a:picLocks noChangeAspect="1"/>
          </p:cNvPicPr>
          <p:nvPr/>
        </p:nvPicPr>
        <p:blipFill>
          <a:blip r:embed="rId1"/>
          <a:stretch>
            <a:fillRect/>
          </a:stretch>
        </p:blipFill>
        <p:spPr>
          <a:xfrm>
            <a:off x="5426710" y="202565"/>
            <a:ext cx="4467225" cy="6248400"/>
          </a:xfrm>
          <a:prstGeom prst="rect">
            <a:avLst/>
          </a:prstGeom>
        </p:spPr>
      </p:pic>
      <p:sp>
        <p:nvSpPr>
          <p:cNvPr id="13" name="Text Box 12"/>
          <p:cNvSpPr txBox="1"/>
          <p:nvPr/>
        </p:nvSpPr>
        <p:spPr>
          <a:xfrm>
            <a:off x="10087610" y="4879975"/>
            <a:ext cx="2240915" cy="1476375"/>
          </a:xfrm>
          <a:prstGeom prst="rect">
            <a:avLst/>
          </a:prstGeom>
          <a:noFill/>
        </p:spPr>
        <p:txBody>
          <a:bodyPr wrap="square" rtlCol="0" anchor="t">
            <a:spAutoFit/>
          </a:bodyPr>
          <a:p>
            <a:r>
              <a:rPr lang="de-DE" altLang="en-US" b="1">
                <a:latin typeface="Calibri" charset="0"/>
                <a:sym typeface="+mn-ea"/>
              </a:rPr>
              <a:t>Groundtruths</a:t>
            </a:r>
            <a:endParaRPr lang="de-DE" altLang="en-US" b="1">
              <a:latin typeface="Calibri" charset="0"/>
              <a:sym typeface="+mn-ea"/>
            </a:endParaRPr>
          </a:p>
          <a:p>
            <a:r>
              <a:rPr lang="de-DE" altLang="en-US">
                <a:latin typeface="Calibri" charset="0"/>
                <a:sym typeface="+mn-ea"/>
              </a:rPr>
              <a:t> Pothole detection in Brussels urbna area ( source: Xenomatix data)</a:t>
            </a:r>
            <a:endParaRPr lang="en-US"/>
          </a:p>
        </p:txBody>
      </p:sp>
      <p:pic>
        <p:nvPicPr>
          <p:cNvPr id="14" name="Picture 13"/>
          <p:cNvPicPr>
            <a:picLocks noChangeAspect="1"/>
          </p:cNvPicPr>
          <p:nvPr/>
        </p:nvPicPr>
        <p:blipFill>
          <a:blip r:embed="rId2"/>
          <a:stretch>
            <a:fillRect/>
          </a:stretch>
        </p:blipFill>
        <p:spPr>
          <a:xfrm>
            <a:off x="9316720" y="2852420"/>
            <a:ext cx="2875280" cy="1930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de-DE" altLang="en-US">
                <a:latin typeface="Calibri" charset="0"/>
              </a:rPr>
              <a:t> </a:t>
            </a:r>
            <a:r>
              <a:rPr lang="de-DE" altLang="en-US">
                <a:latin typeface="Calibri" charset="0"/>
                <a:sym typeface="+mn-ea"/>
              </a:rPr>
              <a:t>UC 4.2.1 Updates</a:t>
            </a:r>
            <a:endParaRPr lang="de-DE" altLang="en-US">
              <a:latin typeface="Calibri" charset="0"/>
            </a:endParaRPr>
          </a:p>
        </p:txBody>
      </p:sp>
      <p:sp>
        <p:nvSpPr>
          <p:cNvPr id="4" name="Slide Number Placeholder 3"/>
          <p:cNvSpPr>
            <a:spLocks noGrp="1"/>
          </p:cNvSpPr>
          <p:nvPr>
            <p:ph type="sldNum" sz="quarter" idx="12"/>
          </p:nvPr>
        </p:nvSpPr>
        <p:spPr/>
        <p:txBody>
          <a:bodyPr/>
          <a:p>
            <a:r>
              <a:rPr lang="en-US"/>
              <a:t>Cynergy4MIE - Confidential</a:t>
            </a:r>
            <a:endParaRPr lang="en-US"/>
          </a:p>
        </p:txBody>
      </p:sp>
      <p:pic>
        <p:nvPicPr>
          <p:cNvPr id="6" name="Picture 5" descr="img"/>
          <p:cNvPicPr>
            <a:picLocks noChangeAspect="1"/>
          </p:cNvPicPr>
          <p:nvPr/>
        </p:nvPicPr>
        <p:blipFill>
          <a:blip r:embed="rId1"/>
          <a:stretch>
            <a:fillRect/>
          </a:stretch>
        </p:blipFill>
        <p:spPr>
          <a:xfrm>
            <a:off x="4691380" y="1557655"/>
            <a:ext cx="3088640" cy="4788535"/>
          </a:xfrm>
          <a:prstGeom prst="rect">
            <a:avLst/>
          </a:prstGeom>
        </p:spPr>
      </p:pic>
      <p:pic>
        <p:nvPicPr>
          <p:cNvPr id="8" name="Picture 7" descr="img_1"/>
          <p:cNvPicPr>
            <a:picLocks noChangeAspect="1"/>
          </p:cNvPicPr>
          <p:nvPr/>
        </p:nvPicPr>
        <p:blipFill>
          <a:blip r:embed="rId2"/>
          <a:stretch>
            <a:fillRect/>
          </a:stretch>
        </p:blipFill>
        <p:spPr>
          <a:xfrm>
            <a:off x="7969885" y="1557020"/>
            <a:ext cx="2940685" cy="4772660"/>
          </a:xfrm>
          <a:prstGeom prst="rect">
            <a:avLst/>
          </a:prstGeom>
          <a:ln w="57150" cmpd="sng">
            <a:solidFill>
              <a:schemeClr val="accent2"/>
            </a:solidFill>
            <a:prstDash val="solid"/>
          </a:ln>
        </p:spPr>
      </p:pic>
      <p:sp>
        <p:nvSpPr>
          <p:cNvPr id="7" name="Rectangles 6"/>
          <p:cNvSpPr/>
          <p:nvPr/>
        </p:nvSpPr>
        <p:spPr>
          <a:xfrm>
            <a:off x="5876925" y="4546600"/>
            <a:ext cx="706120" cy="1114425"/>
          </a:xfrm>
          <a:prstGeom prst="rect">
            <a:avLst/>
          </a:prstGeom>
          <a:noFill/>
          <a:ln w="57150"/>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p>
            <a:pPr algn="ctr"/>
            <a:endParaRPr lang="en-US"/>
          </a:p>
        </p:txBody>
      </p:sp>
      <p:cxnSp>
        <p:nvCxnSpPr>
          <p:cNvPr id="10" name="Straight Arrow Connector 9"/>
          <p:cNvCxnSpPr>
            <a:stCxn id="7" idx="3"/>
          </p:cNvCxnSpPr>
          <p:nvPr/>
        </p:nvCxnSpPr>
        <p:spPr>
          <a:xfrm flipV="1">
            <a:off x="6583045" y="4762500"/>
            <a:ext cx="1411605" cy="341630"/>
          </a:xfrm>
          <a:prstGeom prst="straightConnector1">
            <a:avLst/>
          </a:prstGeom>
          <a:ln w="57150">
            <a:tailEnd type="arrow" w="med" len="med"/>
          </a:ln>
        </p:spPr>
        <p:style>
          <a:lnRef idx="2">
            <a:schemeClr val="accent2"/>
          </a:lnRef>
          <a:fillRef idx="0">
            <a:schemeClr val="accent2"/>
          </a:fillRef>
          <a:effectRef idx="1">
            <a:schemeClr val="accent2"/>
          </a:effectRef>
          <a:fontRef idx="minor">
            <a:schemeClr val="tx1"/>
          </a:fontRef>
        </p:style>
      </p:cxnSp>
      <p:pic>
        <p:nvPicPr>
          <p:cNvPr id="11" name="Picture 10" descr="pothole_Brussel_rural_img"/>
          <p:cNvPicPr>
            <a:picLocks noChangeAspect="1"/>
          </p:cNvPicPr>
          <p:nvPr/>
        </p:nvPicPr>
        <p:blipFill>
          <a:blip r:embed="rId3"/>
          <a:stretch>
            <a:fillRect/>
          </a:stretch>
        </p:blipFill>
        <p:spPr>
          <a:xfrm>
            <a:off x="1071880" y="1552575"/>
            <a:ext cx="3418205" cy="47815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de-DE" altLang="en-US">
                <a:latin typeface="Calibri" charset="0"/>
                <a:sym typeface="+mn-ea"/>
              </a:rPr>
              <a:t> </a:t>
            </a:r>
            <a:r>
              <a:rPr lang="de-DE" altLang="en-US">
                <a:latin typeface="Calibri" charset="0"/>
                <a:sym typeface="+mn-ea"/>
              </a:rPr>
              <a:t>UC 4.2.1 Updates</a:t>
            </a:r>
            <a:endParaRPr lang="en-US"/>
          </a:p>
        </p:txBody>
      </p:sp>
      <p:sp>
        <p:nvSpPr>
          <p:cNvPr id="3" name="Content Placeholder 2"/>
          <p:cNvSpPr>
            <a:spLocks noGrp="1"/>
          </p:cNvSpPr>
          <p:nvPr>
            <p:ph idx="1"/>
          </p:nvPr>
        </p:nvSpPr>
        <p:spPr>
          <a:xfrm>
            <a:off x="868680" y="1847850"/>
            <a:ext cx="5109210" cy="4351655"/>
          </a:xfrm>
        </p:spPr>
        <p:txBody>
          <a:bodyPr/>
          <a:p>
            <a:r>
              <a:rPr lang="de-DE" altLang="en-US" sz="2800">
                <a:latin typeface="Calibri" charset="0"/>
                <a:sym typeface="+mn-ea"/>
              </a:rPr>
              <a:t>Simulation setup</a:t>
            </a:r>
            <a:endParaRPr lang="de-DE" altLang="en-US" sz="2800">
              <a:latin typeface="Calibri" charset="0"/>
            </a:endParaRPr>
          </a:p>
          <a:p>
            <a:pPr lvl="1"/>
            <a:r>
              <a:rPr lang="de-DE" altLang="en-US">
                <a:latin typeface="Calibri" charset="0"/>
                <a:sym typeface="+mn-ea"/>
              </a:rPr>
              <a:t>Noise GPS signals deviation: 5 m</a:t>
            </a:r>
            <a:endParaRPr lang="de-DE" altLang="en-US">
              <a:latin typeface="Calibri" charset="0"/>
            </a:endParaRPr>
          </a:p>
          <a:p>
            <a:pPr lvl="1"/>
            <a:r>
              <a:rPr lang="de-DE" altLang="en-US">
                <a:latin typeface="Calibri" charset="0"/>
                <a:sym typeface="+mn-ea"/>
              </a:rPr>
              <a:t>Proabability of hitting model</a:t>
            </a:r>
            <a:endParaRPr lang="de-DE" altLang="en-US">
              <a:latin typeface="Calibri" charset="0"/>
            </a:endParaRPr>
          </a:p>
          <a:p>
            <a:pPr lvl="1"/>
            <a:r>
              <a:rPr lang="de-DE" altLang="en-US">
                <a:latin typeface="Calibri" charset="0"/>
                <a:sym typeface="+mn-ea"/>
              </a:rPr>
              <a:t>Considering detection probability according to [1]</a:t>
            </a:r>
            <a:endParaRPr lang="de-DE" altLang="en-US">
              <a:latin typeface="Calibri" charset="0"/>
            </a:endParaRPr>
          </a:p>
          <a:p>
            <a:pPr lvl="1"/>
            <a:r>
              <a:rPr lang="de-DE" altLang="en-US">
                <a:latin typeface="Calibri" charset="0"/>
                <a:sym typeface="+mn-ea"/>
              </a:rPr>
              <a:t>Traffic density: vehsPerHour="3600"</a:t>
            </a:r>
            <a:endParaRPr lang="de-DE" altLang="en-US">
              <a:latin typeface="Calibri" charset="0"/>
            </a:endParaRPr>
          </a:p>
          <a:p>
            <a:endParaRPr lang="de-DE" altLang="en-US">
              <a:latin typeface="Calibri" charset="0"/>
            </a:endParaRPr>
          </a:p>
        </p:txBody>
      </p:sp>
      <p:sp>
        <p:nvSpPr>
          <p:cNvPr id="4" name="Slide Number Placeholder 3"/>
          <p:cNvSpPr>
            <a:spLocks noGrp="1"/>
          </p:cNvSpPr>
          <p:nvPr>
            <p:ph type="sldNum" sz="quarter" idx="12"/>
          </p:nvPr>
        </p:nvSpPr>
        <p:spPr/>
        <p:txBody>
          <a:bodyPr/>
          <a:p>
            <a:r>
              <a:rPr lang="en-US"/>
              <a:t>Cynergy4MIE - Confidential</a:t>
            </a:r>
            <a:endParaRPr lang="en-US"/>
          </a:p>
        </p:txBody>
      </p:sp>
      <p:pic>
        <p:nvPicPr>
          <p:cNvPr id="11" name="Picture 10" descr="sumo-ezgif.com-crop"/>
          <p:cNvPicPr>
            <a:picLocks noChangeAspect="1"/>
          </p:cNvPicPr>
          <p:nvPr/>
        </p:nvPicPr>
        <p:blipFill>
          <a:blip r:embed="rId1"/>
          <a:stretch>
            <a:fillRect/>
          </a:stretch>
        </p:blipFill>
        <p:spPr>
          <a:xfrm>
            <a:off x="6734810" y="1733550"/>
            <a:ext cx="2286000" cy="33909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3423</Words>
  <Application>WPS Presentation</Application>
  <PresentationFormat>宽屏</PresentationFormat>
  <Paragraphs>261</Paragraphs>
  <Slides>19</Slides>
  <Notes>2</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19</vt:i4>
      </vt:variant>
    </vt:vector>
  </HeadingPairs>
  <TitlesOfParts>
    <vt:vector size="38" baseType="lpstr">
      <vt:lpstr>Arial</vt:lpstr>
      <vt:lpstr>SimSun</vt:lpstr>
      <vt:lpstr>Wingdings</vt:lpstr>
      <vt:lpstr>Calibri</vt:lpstr>
      <vt:lpstr>DejaVu Sans</vt:lpstr>
      <vt:lpstr>Bahnschrift</vt:lpstr>
      <vt:lpstr>Gubbi</vt:lpstr>
      <vt:lpstr>Nimbus Roman No9 L</vt:lpstr>
      <vt:lpstr>Aptos</vt:lpstr>
      <vt:lpstr>Microsoft YaHei</vt:lpstr>
      <vt:lpstr>Droid Sans Fallback</vt:lpstr>
      <vt:lpstr>Arial Unicode MS</vt:lpstr>
      <vt:lpstr>AR PL UKai CN</vt:lpstr>
      <vt:lpstr>Aptos Display</vt:lpstr>
      <vt:lpstr>Calibri</vt:lpstr>
      <vt:lpstr>Abyssinica SIL</vt:lpstr>
      <vt:lpstr>OpenSymbol</vt:lpstr>
      <vt:lpstr>Office Theme</vt:lpstr>
      <vt:lpstr>1_Office Theme</vt:lpstr>
      <vt:lpstr>PowerPoint 演示文稿</vt:lpstr>
      <vt:lpstr>PowerPoint 演示文稿</vt:lpstr>
      <vt:lpstr>Demo 4.2 Road Condition Monitoring</vt:lpstr>
      <vt:lpstr>PowerPoint 演示文稿</vt:lpstr>
      <vt:lpstr>Demo 4.2 UC 1</vt:lpstr>
      <vt:lpstr>PowerPoint 演示文稿</vt:lpstr>
      <vt:lpstr>PowerPoint 演示文稿</vt:lpstr>
      <vt:lpstr>PowerPoint 演示文稿</vt:lpstr>
      <vt:lpstr> UC 4.2.1 Updates</vt:lpstr>
      <vt:lpstr>PowerPoint 演示文稿</vt:lpstr>
      <vt:lpstr>Next steps</vt:lpstr>
      <vt:lpstr>PowerPoint 演示文稿</vt:lpstr>
      <vt:lpstr>PowerPoint 演示文稿</vt:lpstr>
      <vt:lpstr>UC 4.2.2 Overview</vt:lpstr>
      <vt:lpstr>UC 4.2.2 Updates</vt:lpstr>
      <vt:lpstr>PowerPoint 演示文稿</vt:lpstr>
      <vt:lpstr>UC 4.2.2 Overview</vt:lpstr>
      <vt:lpstr>UC 4.2.2 Updates</vt:lpstr>
      <vt:lpstr>UC 4.2.2 Next Steps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Athanasia Thraskia</dc:creator>
  <cp:lastModifiedBy>tongadm</cp:lastModifiedBy>
  <cp:revision>605</cp:revision>
  <dcterms:created xsi:type="dcterms:W3CDTF">2025-11-24T14:39:39Z</dcterms:created>
  <dcterms:modified xsi:type="dcterms:W3CDTF">2025-11-24T14:39:39Z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1075092-e835-4209-8938-695d786e0591_Enabled">
    <vt:lpwstr>true</vt:lpwstr>
  </property>
  <property fmtid="{D5CDD505-2E9C-101B-9397-08002B2CF9AE}" pid="3" name="MSIP_Label_61075092-e835-4209-8938-695d786e0591_SetDate">
    <vt:lpwstr>2024-09-11T08:53:32Z</vt:lpwstr>
  </property>
  <property fmtid="{D5CDD505-2E9C-101B-9397-08002B2CF9AE}" pid="4" name="MSIP_Label_61075092-e835-4209-8938-695d786e0591_Method">
    <vt:lpwstr>Standard</vt:lpwstr>
  </property>
  <property fmtid="{D5CDD505-2E9C-101B-9397-08002B2CF9AE}" pid="5" name="MSIP_Label_61075092-e835-4209-8938-695d786e0591_Name">
    <vt:lpwstr>internal</vt:lpwstr>
  </property>
  <property fmtid="{D5CDD505-2E9C-101B-9397-08002B2CF9AE}" pid="6" name="MSIP_Label_61075092-e835-4209-8938-695d786e0591_SiteId">
    <vt:lpwstr>b4bc7e59-9a34-4622-ab54-d7a1a680f47a</vt:lpwstr>
  </property>
  <property fmtid="{D5CDD505-2E9C-101B-9397-08002B2CF9AE}" pid="7" name="MSIP_Label_61075092-e835-4209-8938-695d786e0591_ActionId">
    <vt:lpwstr>96123189-37d1-4f99-9338-6020f9a71e7d</vt:lpwstr>
  </property>
  <property fmtid="{D5CDD505-2E9C-101B-9397-08002B2CF9AE}" pid="8" name="MSIP_Label_61075092-e835-4209-8938-695d786e0591_ContentBits">
    <vt:lpwstr>0</vt:lpwstr>
  </property>
  <property fmtid="{D5CDD505-2E9C-101B-9397-08002B2CF9AE}" pid="9" name="ContentTypeId">
    <vt:lpwstr>0x0101007D1CEAF22BB75A46915DD7D0D1C1141C</vt:lpwstr>
  </property>
  <property fmtid="{D5CDD505-2E9C-101B-9397-08002B2CF9AE}" pid="10" name="MediaServiceImageTags">
    <vt:lpwstr/>
  </property>
  <property fmtid="{D5CDD505-2E9C-101B-9397-08002B2CF9AE}" pid="11" name="ICV">
    <vt:lpwstr/>
  </property>
  <property fmtid="{D5CDD505-2E9C-101B-9397-08002B2CF9AE}" pid="12" name="KSOProductBuildVer">
    <vt:lpwstr>1033-11.1.0.11719</vt:lpwstr>
  </property>
</Properties>
</file>